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28"/>
  </p:notesMasterIdLst>
  <p:sldIdLst>
    <p:sldId id="348" r:id="rId5"/>
    <p:sldId id="368" r:id="rId6"/>
    <p:sldId id="266" r:id="rId7"/>
    <p:sldId id="369" r:id="rId8"/>
    <p:sldId id="571" r:id="rId9"/>
    <p:sldId id="301" r:id="rId10"/>
    <p:sldId id="355" r:id="rId11"/>
    <p:sldId id="649" r:id="rId12"/>
    <p:sldId id="651" r:id="rId13"/>
    <p:sldId id="296" r:id="rId14"/>
    <p:sldId id="648" r:id="rId15"/>
    <p:sldId id="640" r:id="rId16"/>
    <p:sldId id="382" r:id="rId17"/>
    <p:sldId id="372" r:id="rId18"/>
    <p:sldId id="652" r:id="rId19"/>
    <p:sldId id="653" r:id="rId20"/>
    <p:sldId id="508" r:id="rId21"/>
    <p:sldId id="645" r:id="rId22"/>
    <p:sldId id="654" r:id="rId23"/>
    <p:sldId id="655" r:id="rId24"/>
    <p:sldId id="656" r:id="rId25"/>
    <p:sldId id="386" r:id="rId26"/>
    <p:sldId id="4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49"/>
            <p14:sldId id="651"/>
          </p14:sldIdLst>
        </p14:section>
        <p14:section name="Talk Tasks and CfUs" id="{4C9413DB-D0EA-4B28-BCAD-DF427EF851DC}">
          <p14:sldIdLst>
            <p14:sldId id="296"/>
            <p14:sldId id="648"/>
            <p14:sldId id="640"/>
            <p14:sldId id="382"/>
          </p14:sldIdLst>
        </p14:section>
        <p14:section name="IP/Activity section" id="{7BE6C088-FF53-8841-BAB4-205CA899FCE1}">
          <p14:sldIdLst>
            <p14:sldId id="372"/>
            <p14:sldId id="652"/>
            <p14:sldId id="653"/>
            <p14:sldId id="508"/>
            <p14:sldId id="645"/>
            <p14:sldId id="654"/>
            <p14:sldId id="655"/>
            <p14:sldId id="656"/>
            <p14:sldId id="386"/>
            <p14:sldId id="41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53E3A-D67A-3E46-9BEF-194DED9E83D0}" v="1" dt="2024-04-02T11:29:22.808"/>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57"/>
    <p:restoredTop sz="74643" autoAdjust="0"/>
  </p:normalViewPr>
  <p:slideViewPr>
    <p:cSldViewPr snapToGrid="0">
      <p:cViewPr varScale="1">
        <p:scale>
          <a:sx n="75" d="100"/>
          <a:sy n="75" d="100"/>
        </p:scale>
        <p:origin x="151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61153E3A-D67A-3E46-9BEF-194DED9E83D0}"/>
    <pc:docChg chg="addSld delSld modSld modSection">
      <pc:chgData name="Joanna Scouler" userId="da2978bb-3a89-42a2-b6f4-686f2140a0cc" providerId="ADAL" clId="{61153E3A-D67A-3E46-9BEF-194DED9E83D0}" dt="2024-04-02T11:31:20.862" v="40" actId="27107"/>
      <pc:docMkLst>
        <pc:docMk/>
      </pc:docMkLst>
      <pc:sldChg chg="del">
        <pc:chgData name="Joanna Scouler" userId="da2978bb-3a89-42a2-b6f4-686f2140a0cc" providerId="ADAL" clId="{61153E3A-D67A-3E46-9BEF-194DED9E83D0}" dt="2024-04-02T11:29:26.249" v="36" actId="2696"/>
        <pc:sldMkLst>
          <pc:docMk/>
          <pc:sldMk cId="3612247813" sldId="300"/>
        </pc:sldMkLst>
      </pc:sldChg>
      <pc:sldChg chg="modNotesTx">
        <pc:chgData name="Joanna Scouler" userId="da2978bb-3a89-42a2-b6f4-686f2140a0cc" providerId="ADAL" clId="{61153E3A-D67A-3E46-9BEF-194DED9E83D0}" dt="2024-04-02T11:29:14.161" v="32" actId="20577"/>
        <pc:sldMkLst>
          <pc:docMk/>
          <pc:sldMk cId="2552635373" sldId="301"/>
        </pc:sldMkLst>
      </pc:sldChg>
      <pc:sldChg chg="modSp mod">
        <pc:chgData name="Joanna Scouler" userId="da2978bb-3a89-42a2-b6f4-686f2140a0cc" providerId="ADAL" clId="{61153E3A-D67A-3E46-9BEF-194DED9E83D0}" dt="2024-04-02T11:31:08.954" v="39" actId="27107"/>
        <pc:sldMkLst>
          <pc:docMk/>
          <pc:sldMk cId="3117368702" sldId="369"/>
        </pc:sldMkLst>
        <pc:spChg chg="mod">
          <ac:chgData name="Joanna Scouler" userId="da2978bb-3a89-42a2-b6f4-686f2140a0cc" providerId="ADAL" clId="{61153E3A-D67A-3E46-9BEF-194DED9E83D0}" dt="2024-04-02T11:31:08.954" v="39" actId="27107"/>
          <ac:spMkLst>
            <pc:docMk/>
            <pc:sldMk cId="3117368702" sldId="369"/>
            <ac:spMk id="5" creationId="{0188095C-9458-C614-B20A-FE09EB2D4093}"/>
          </ac:spMkLst>
        </pc:spChg>
      </pc:sldChg>
      <pc:sldChg chg="modSp add mod">
        <pc:chgData name="Joanna Scouler" userId="da2978bb-3a89-42a2-b6f4-686f2140a0cc" providerId="ADAL" clId="{61153E3A-D67A-3E46-9BEF-194DED9E83D0}" dt="2024-04-02T11:29:24.956" v="35" actId="20577"/>
        <pc:sldMkLst>
          <pc:docMk/>
          <pc:sldMk cId="338003833" sldId="411"/>
        </pc:sldMkLst>
        <pc:graphicFrameChg chg="modGraphic">
          <ac:chgData name="Joanna Scouler" userId="da2978bb-3a89-42a2-b6f4-686f2140a0cc" providerId="ADAL" clId="{61153E3A-D67A-3E46-9BEF-194DED9E83D0}" dt="2024-04-02T11:29:24.956" v="35" actId="20577"/>
          <ac:graphicFrameMkLst>
            <pc:docMk/>
            <pc:sldMk cId="338003833" sldId="411"/>
            <ac:graphicFrameMk id="3" creationId="{2D1EACB4-F44A-B74F-9ED5-BE0F8D4E6DF6}"/>
          </ac:graphicFrameMkLst>
        </pc:graphicFrameChg>
      </pc:sldChg>
      <pc:sldChg chg="modSp mod">
        <pc:chgData name="Joanna Scouler" userId="da2978bb-3a89-42a2-b6f4-686f2140a0cc" providerId="ADAL" clId="{61153E3A-D67A-3E46-9BEF-194DED9E83D0}" dt="2024-04-02T11:31:20.862" v="40" actId="27107"/>
        <pc:sldMkLst>
          <pc:docMk/>
          <pc:sldMk cId="548573111" sldId="649"/>
        </pc:sldMkLst>
        <pc:spChg chg="mod">
          <ac:chgData name="Joanna Scouler" userId="da2978bb-3a89-42a2-b6f4-686f2140a0cc" providerId="ADAL" clId="{61153E3A-D67A-3E46-9BEF-194DED9E83D0}" dt="2024-04-02T11:31:20.862" v="40" actId="27107"/>
          <ac:spMkLst>
            <pc:docMk/>
            <pc:sldMk cId="548573111" sldId="649"/>
            <ac:spMk id="38" creationId="{C1424F3F-79AC-92E2-B148-ED3F8B50AA6A}"/>
          </ac:spMkLst>
        </pc:spChg>
      </pc:sldChg>
    </pc:docChg>
  </pc:docChgLst>
  <pc:docChgLst>
    <pc:chgData name="Joanna Scouler" userId="da2978bb-3a89-42a2-b6f4-686f2140a0cc" providerId="ADAL" clId="{10BC3C64-421B-924C-868A-68816151BE44}"/>
    <pc:docChg chg="undo custSel modSld">
      <pc:chgData name="Joanna Scouler" userId="da2978bb-3a89-42a2-b6f4-686f2140a0cc" providerId="ADAL" clId="{10BC3C64-421B-924C-868A-68816151BE44}" dt="2023-05-04T12:29:00.122" v="12" actId="21"/>
      <pc:docMkLst>
        <pc:docMk/>
      </pc:docMkLst>
      <pc:sldChg chg="addSp delSp modSp mod modAnim">
        <pc:chgData name="Joanna Scouler" userId="da2978bb-3a89-42a2-b6f4-686f2140a0cc" providerId="ADAL" clId="{10BC3C64-421B-924C-868A-68816151BE44}" dt="2023-05-04T12:29:00.122" v="12" actId="21"/>
        <pc:sldMkLst>
          <pc:docMk/>
          <pc:sldMk cId="962418167" sldId="651"/>
        </pc:sldMkLst>
        <pc:spChg chg="add del mod">
          <ac:chgData name="Joanna Scouler" userId="da2978bb-3a89-42a2-b6f4-686f2140a0cc" providerId="ADAL" clId="{10BC3C64-421B-924C-868A-68816151BE44}" dt="2023-05-04T12:29:00.122" v="12" actId="21"/>
          <ac:spMkLst>
            <pc:docMk/>
            <pc:sldMk cId="962418167" sldId="651"/>
            <ac:spMk id="32" creationId="{0D982D45-89C0-C259-E5C6-12238EE2FB3E}"/>
          </ac:spMkLst>
        </pc:spChg>
        <pc:spChg chg="add mod">
          <ac:chgData name="Joanna Scouler" userId="da2978bb-3a89-42a2-b6f4-686f2140a0cc" providerId="ADAL" clId="{10BC3C64-421B-924C-868A-68816151BE44}" dt="2023-05-04T12:28:10.967" v="9" actId="1582"/>
          <ac:spMkLst>
            <pc:docMk/>
            <pc:sldMk cId="962418167" sldId="651"/>
            <ac:spMk id="33" creationId="{6E279D59-B7EF-ACC9-15C6-1B71ACBD71D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This is one of the most common errors that students make in exams. The recognise that it has single bonds and therefore assume it is an alkane rather than an alkene. </a:t>
            </a:r>
          </a:p>
          <a:p>
            <a:r>
              <a:rPr lang="en-GB" b="0" dirty="0"/>
              <a:t>The key point to emphasise is that the name of the polymer comes from the name of the monomer, and an alkane could not be a monomer as it does not have the double bond so could not be added to other molecules.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20037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2729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5549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just assumed that poly(ethene) is the general polymer rather than a specific polymer. If students answer C, they have not identified the importance of the monomer being an alkene. </a:t>
            </a:r>
            <a:r>
              <a:rPr lang="en-GB" i="1" dirty="0"/>
              <a:t>To fix-it, give students practice naming polymers from monomers and explain why alkanes cannot be monomers.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made the common mistake of confusing bonds being broken with atoms being lost. If students answer B, they have not understood that the atoms themselves do not change, they are simply rearranged. </a:t>
            </a:r>
            <a:r>
              <a:rPr lang="en-GB" b="0" i="1" dirty="0"/>
              <a:t>To fix it, review what happens during addition polymerisation and explain why it can be described as a chemical reaction.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that addition polymerisation only produces a polymer. This will be revisited in the next lesson where students will compare the processes of addition and condensation polymerisation. </a:t>
            </a:r>
            <a:r>
              <a:rPr lang="en-GB" b="0" i="1" dirty="0"/>
              <a:t>To fix it, review what happens during addition polymerisation.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Name the alkene that contains three carbon atoms.</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what is meant by crosslinks.</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Propene</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Covalent bonds between polymer molecules.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baseline="0"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Both contain 4 carbon atoms but butene contains 8 hydrogen atoms while butane contains 10 hydrogen atoms. Butene contains a C=C double bond while butane contains only single bonds. </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which is for separate science students, students will build on their knowledge of polymers from the previous lesson, linking particularly to the structures of alkenes. In the next lesson, they will look at condensation polymerisation and be able to compare the two processes.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If poly(ethene) is made from ethene monomers, what polymer would be made from chloroethene or </a:t>
            </a:r>
            <a:r>
              <a:rPr lang="en-GB" sz="1200" b="0" i="1" kern="1200" dirty="0" err="1">
                <a:solidFill>
                  <a:schemeClr val="tx1"/>
                </a:solidFill>
                <a:effectLst/>
                <a:latin typeface="+mn-lt"/>
                <a:ea typeface="+mn-ea"/>
                <a:cs typeface="+mn-cs"/>
              </a:rPr>
              <a:t>bromoethene</a:t>
            </a:r>
            <a:r>
              <a:rPr lang="en-GB" sz="1200" b="0" i="1" kern="1200" dirty="0">
                <a:solidFill>
                  <a:schemeClr val="tx1"/>
                </a:solidFill>
                <a:effectLst/>
                <a:latin typeface="+mn-lt"/>
                <a:ea typeface="+mn-ea"/>
                <a:cs typeface="+mn-cs"/>
              </a:rPr>
              <a:t>?</a:t>
            </a:r>
          </a:p>
          <a:p>
            <a:endParaRPr lang="en-GB" sz="1200" b="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C5.1.13 Lesson Objectives:</a:t>
            </a:r>
          </a:p>
          <a:p>
            <a:r>
              <a:rPr lang="en-US" sz="1800" dirty="0">
                <a:latin typeface="Century Gothic" panose="020B0502020202020204" pitchFamily="34" charset="0"/>
              </a:rPr>
              <a:t>Critical: Identify monomers used to make given polymers</a:t>
            </a:r>
          </a:p>
          <a:p>
            <a:r>
              <a:rPr lang="en-US" sz="1800" dirty="0">
                <a:latin typeface="Century Gothic" panose="020B0502020202020204" pitchFamily="34" charset="0"/>
              </a:rPr>
              <a:t>Core: Describe the process of addition polymerisation</a:t>
            </a:r>
          </a:p>
          <a:p>
            <a:pPr marL="342900" indent="-342900">
              <a:buFont typeface="Arial" panose="020B0604020202020204" pitchFamily="34" charset="0"/>
              <a:buChar char="•"/>
            </a:pPr>
            <a:endParaRPr lang="en-US" sz="1800" dirty="0">
              <a:latin typeface="Century Gothic" panose="020B0502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accepted the number ‘n’ as equalling the number of carbon atoms, and disregarded the number of carbons within the brackets. If students answered C, they have calculated the number of hydrogens in the molecule instead. </a:t>
            </a:r>
            <a:r>
              <a:rPr lang="en-GB" i="1" dirty="0"/>
              <a:t>To fix-it, model the correct method of carrying out this calculation and then give students some similar questions to try independently.</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made the common mistake of confusing the bonds within molecules with the IMFs between them. If students answer C, they have confused covalent and ionic bonding. </a:t>
            </a:r>
            <a:r>
              <a:rPr lang="en-GB" b="0" i="1" dirty="0"/>
              <a:t>To fix it, review the different types of bonding and why covalent molecules have relatively low melting and boiling points but polymers have higher melting and boiling points.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not clear on the difference between thermosetting or thermosoftening polymers. </a:t>
            </a:r>
            <a:r>
              <a:rPr lang="en-GB" b="0" i="1" dirty="0"/>
              <a:t>To fix it, review the structure of each and how this affects their properties. </a:t>
            </a:r>
            <a:endParaRPr lang="en-GB" i="1" dirty="0"/>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In the last lesson we looked at the definition on a polymer. </a:t>
            </a:r>
          </a:p>
          <a:p>
            <a:r>
              <a:rPr lang="en-GB" i="1" dirty="0"/>
              <a:t>What is a polymer?</a:t>
            </a:r>
          </a:p>
          <a:p>
            <a:r>
              <a:rPr lang="en-GB" b="1" i="1" dirty="0"/>
              <a:t>A long molecule made of repeating units (called monomers). </a:t>
            </a:r>
          </a:p>
          <a:p>
            <a:r>
              <a:rPr lang="en-GB" b="0" i="0" dirty="0"/>
              <a:t>In this lesson, we’re going to look at how polymers are actually formed from monomers. </a:t>
            </a:r>
          </a:p>
          <a:p>
            <a:r>
              <a:rPr lang="en-GB" b="1" i="0" dirty="0"/>
              <a:t>Animate slide. </a:t>
            </a:r>
          </a:p>
          <a:p>
            <a:r>
              <a:rPr lang="en-GB" b="0" i="0" dirty="0"/>
              <a:t>This process shows addition polymerisation. </a:t>
            </a:r>
          </a:p>
          <a:p>
            <a:r>
              <a:rPr lang="en-GB" b="0" i="1" dirty="0"/>
              <a:t>What does addition mean?</a:t>
            </a:r>
          </a:p>
          <a:p>
            <a:r>
              <a:rPr lang="en-GB" b="1" i="1" dirty="0"/>
              <a:t>When things are added joined together. </a:t>
            </a:r>
          </a:p>
          <a:p>
            <a:r>
              <a:rPr lang="en-GB" b="0" i="0" dirty="0"/>
              <a:t>That’s exactly what happens in addition polymerisation. The monomers are added together to form the polymer. </a:t>
            </a:r>
          </a:p>
          <a:p>
            <a:endParaRPr lang="en-GB" b="0" i="0" dirty="0"/>
          </a:p>
          <a:p>
            <a:r>
              <a:rPr lang="en-GB" dirty="0"/>
              <a:t>Alkenes can be used to make polymers addition polymerisation. </a:t>
            </a:r>
          </a:p>
          <a:p>
            <a:r>
              <a:rPr lang="en-GB" i="1" dirty="0"/>
              <a:t>What is the monomer here?</a:t>
            </a:r>
          </a:p>
          <a:p>
            <a:r>
              <a:rPr lang="en-GB" b="1" i="1" dirty="0"/>
              <a:t>Ethene. </a:t>
            </a:r>
          </a:p>
          <a:p>
            <a:r>
              <a:rPr lang="en-GB" b="0" i="0" dirty="0"/>
              <a:t>Lots of ethene molecules are joined together to make a polymer called (polyethene). This works with alkenes because they are unsaturated. </a:t>
            </a:r>
          </a:p>
          <a:p>
            <a:r>
              <a:rPr lang="en-GB" b="0" i="1" dirty="0"/>
              <a:t>What does this mean?</a:t>
            </a:r>
          </a:p>
          <a:p>
            <a:r>
              <a:rPr lang="en-GB" b="1" i="1" dirty="0"/>
              <a:t>They contain a C=C double bond. </a:t>
            </a:r>
          </a:p>
          <a:p>
            <a:endParaRPr lang="en-GB" b="1" i="1" dirty="0"/>
          </a:p>
          <a:p>
            <a:r>
              <a:rPr lang="en-GB" b="0" i="0" dirty="0"/>
              <a:t>It is this C=C double bond that is responsible for this polymerisation reaction. The double bond in each small ethene molecule is broken open, leaving each of the carbon atoms free to bond to a carbon atom from a neighbouring molecule. This process can be repeated many, many times to make a very long polymer. </a:t>
            </a:r>
          </a:p>
          <a:p>
            <a:endParaRPr lang="en-GB" b="0" i="0" dirty="0"/>
          </a:p>
          <a:p>
            <a:r>
              <a:rPr lang="en-GB" b="0" i="1" dirty="0"/>
              <a:t>How do the atoms compare in the reactants (the monomers) and the product (the polymer)?</a:t>
            </a:r>
          </a:p>
          <a:p>
            <a:r>
              <a:rPr lang="en-GB" b="1" i="1" dirty="0"/>
              <a:t>They are the same. </a:t>
            </a:r>
          </a:p>
          <a:p>
            <a:r>
              <a:rPr lang="en-GB" b="0" i="0" dirty="0"/>
              <a:t>In an addition polymerisation reaction, the monomers are simply added together to form the polymer. There are no other products.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0306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Other alkenes can also undergo addition polymerisation, for example propene monomers can be joined together to form poly(propene). </a:t>
            </a:r>
          </a:p>
          <a:p>
            <a:r>
              <a:rPr lang="en-GB" b="1" i="0" dirty="0"/>
              <a:t>Animate the monomers. </a:t>
            </a:r>
          </a:p>
          <a:p>
            <a:r>
              <a:rPr lang="en-GB" b="0" i="1" dirty="0"/>
              <a:t>How can you tell these monomers are propene?</a:t>
            </a:r>
          </a:p>
          <a:p>
            <a:r>
              <a:rPr lang="en-GB" b="1" i="1" dirty="0"/>
              <a:t>Each molecule contains three carbon atoms and a C=C double bond. </a:t>
            </a:r>
          </a:p>
          <a:p>
            <a:r>
              <a:rPr lang="en-GB" b="0" i="0" dirty="0"/>
              <a:t>We draw them in this way as it is the double bond that allows them to undergo the polymerisation reaction. The rest of the chain (the CH</a:t>
            </a:r>
            <a:r>
              <a:rPr lang="en-GB" b="0" i="0" baseline="-25000" dirty="0"/>
              <a:t>3</a:t>
            </a:r>
            <a:r>
              <a:rPr lang="en-GB" b="0" i="0" dirty="0"/>
              <a:t> group) is not involved in the reaction. </a:t>
            </a:r>
          </a:p>
          <a:p>
            <a:endParaRPr lang="en-GB" b="0" i="0" dirty="0"/>
          </a:p>
          <a:p>
            <a:r>
              <a:rPr lang="en-GB" b="0" i="1" dirty="0"/>
              <a:t>How can you tell addition polymerisation is a chemical reaction?</a:t>
            </a:r>
          </a:p>
          <a:p>
            <a:r>
              <a:rPr lang="en-GB" b="1" i="1" dirty="0"/>
              <a:t>A new product has formed.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705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A1CA0288-3EF9-5C00-A802-1BE06B51726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cxnSp>
        <p:nvCxnSpPr>
          <p:cNvPr id="3" name="Straight Connector 2">
            <a:extLst>
              <a:ext uri="{FF2B5EF4-FFF2-40B4-BE49-F238E27FC236}">
                <a16:creationId xmlns:a16="http://schemas.microsoft.com/office/drawing/2014/main" id="{594AEA53-AE7D-3BBD-4450-6427C5FC33A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cxnSp>
        <p:nvCxnSpPr>
          <p:cNvPr id="3" name="Straight Connector 2">
            <a:extLst>
              <a:ext uri="{FF2B5EF4-FFF2-40B4-BE49-F238E27FC236}">
                <a16:creationId xmlns:a16="http://schemas.microsoft.com/office/drawing/2014/main" id="{C5D7CCCA-AC76-1FD7-FA95-771EB4E50507}"/>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104DD608-9F4A-5057-38B6-AE5E8E4A024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5DC93083-E019-F1DF-DB2B-DFDA9A6A9F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A13FCAD1-01C9-BEE1-17F9-F98F9584B105}"/>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97703EC4-8CFA-A4DF-CFA5-FE06971D012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9A1CF30D-E75D-42E4-3D55-FD04821A553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A1A514B5-82A3-4ECE-A407-37944A665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D657B3F7-A43C-B4F0-1F74-A12F17E11FD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0C613ECA-E61B-52DB-4235-84954BED5F0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1335763" y="991268"/>
            <a:ext cx="5894376" cy="923330"/>
          </a:xfrm>
          <a:prstGeom prst="rect">
            <a:avLst/>
          </a:prstGeom>
          <a:noFill/>
          <a:ln>
            <a:noFill/>
          </a:ln>
        </p:spPr>
        <p:txBody>
          <a:bodyPr wrap="square" rtlCol="0">
            <a:spAutoFit/>
          </a:bodyPr>
          <a:lstStyle/>
          <a:p>
            <a:r>
              <a:rPr lang="en-US" sz="5400" dirty="0">
                <a:latin typeface="Century Gothic" panose="020B0502020202020204" pitchFamily="34" charset="0"/>
              </a:rPr>
              <a:t>Monomer</a:t>
            </a:r>
          </a:p>
        </p:txBody>
      </p:sp>
      <p:sp>
        <p:nvSpPr>
          <p:cNvPr id="8" name="TextBox 7">
            <a:extLst>
              <a:ext uri="{FF2B5EF4-FFF2-40B4-BE49-F238E27FC236}">
                <a16:creationId xmlns:a16="http://schemas.microsoft.com/office/drawing/2014/main" id="{204CC7AE-6FFE-1B49-9E2F-3E2DACB5DE9E}"/>
              </a:ext>
            </a:extLst>
          </p:cNvPr>
          <p:cNvSpPr txBox="1"/>
          <p:nvPr/>
        </p:nvSpPr>
        <p:spPr>
          <a:xfrm>
            <a:off x="1654349" y="4896955"/>
            <a:ext cx="5469466" cy="923330"/>
          </a:xfrm>
          <a:prstGeom prst="rect">
            <a:avLst/>
          </a:prstGeom>
          <a:noFill/>
          <a:ln>
            <a:noFill/>
          </a:ln>
        </p:spPr>
        <p:txBody>
          <a:bodyPr wrap="square" rtlCol="0">
            <a:spAutoFit/>
          </a:bodyPr>
          <a:lstStyle/>
          <a:p>
            <a:r>
              <a:rPr lang="en-US" sz="5400" dirty="0">
                <a:latin typeface="Century Gothic" panose="020B0502020202020204" pitchFamily="34" charset="0"/>
              </a:rPr>
              <a:t>Polymer</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732229" y="1806015"/>
            <a:ext cx="4810805" cy="3415304"/>
          </a:xfrm>
          <a:prstGeom prst="rect">
            <a:avLst/>
          </a:prstGeom>
        </p:spPr>
      </p:pic>
      <p:sp>
        <p:nvSpPr>
          <p:cNvPr id="3" name="TextBox 2">
            <a:extLst>
              <a:ext uri="{FF2B5EF4-FFF2-40B4-BE49-F238E27FC236}">
                <a16:creationId xmlns:a16="http://schemas.microsoft.com/office/drawing/2014/main" id="{73204995-F759-3685-7D6F-7E44D4C1C87E}"/>
              </a:ext>
            </a:extLst>
          </p:cNvPr>
          <p:cNvSpPr txBox="1"/>
          <p:nvPr/>
        </p:nvSpPr>
        <p:spPr>
          <a:xfrm>
            <a:off x="5921547" y="1170113"/>
            <a:ext cx="5372985" cy="3785652"/>
          </a:xfrm>
          <a:prstGeom prst="rect">
            <a:avLst/>
          </a:prstGeom>
          <a:noFill/>
        </p:spPr>
        <p:txBody>
          <a:bodyPr wrap="square" rtlCol="0">
            <a:spAutoFit/>
          </a:bodyPr>
          <a:lstStyle/>
          <a:p>
            <a:r>
              <a:rPr lang="en-GB" sz="2400" i="1" dirty="0">
                <a:latin typeface="Century Gothic" panose="020B0502020202020204" pitchFamily="34" charset="0"/>
              </a:rPr>
              <a:t>What are the reactants and products of an addition polymerisation reaction?</a:t>
            </a:r>
          </a:p>
          <a:p>
            <a:endParaRPr lang="en-GB" sz="2400" i="1" dirty="0">
              <a:latin typeface="Century Gothic" panose="020B0502020202020204" pitchFamily="34" charset="0"/>
            </a:endParaRPr>
          </a:p>
          <a:p>
            <a:r>
              <a:rPr lang="en-GB" sz="2400" i="1" dirty="0">
                <a:latin typeface="Century Gothic" panose="020B0502020202020204" pitchFamily="34" charset="0"/>
              </a:rPr>
              <a:t>What is the relative size of each?</a:t>
            </a:r>
          </a:p>
          <a:p>
            <a:endParaRPr lang="en-GB" sz="2400" i="1" dirty="0">
              <a:latin typeface="Century Gothic" panose="020B0502020202020204" pitchFamily="34" charset="0"/>
            </a:endParaRPr>
          </a:p>
          <a:p>
            <a:r>
              <a:rPr lang="en-GB" sz="2400" i="1" dirty="0">
                <a:latin typeface="Century Gothic" panose="020B0502020202020204" pitchFamily="34" charset="0"/>
              </a:rPr>
              <a:t>Which contains a double bond?</a:t>
            </a:r>
          </a:p>
          <a:p>
            <a:endParaRPr lang="en-GB" sz="2400" i="1" dirty="0">
              <a:latin typeface="Century Gothic" panose="020B0502020202020204" pitchFamily="34" charset="0"/>
            </a:endParaRPr>
          </a:p>
          <a:p>
            <a:r>
              <a:rPr lang="en-GB" sz="2400" i="1" dirty="0">
                <a:latin typeface="Century Gothic" panose="020B0502020202020204" pitchFamily="34" charset="0"/>
              </a:rPr>
              <a:t>How do we write the names of each?</a:t>
            </a:r>
          </a:p>
        </p:txBody>
      </p:sp>
    </p:spTree>
    <p:extLst>
      <p:ext uri="{BB962C8B-B14F-4D97-AF65-F5344CB8AC3E}">
        <p14:creationId xmlns:p14="http://schemas.microsoft.com/office/powerpoint/2010/main" val="2783608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E9CD7-1CAD-C95A-F23C-9C1765DEC290}"/>
              </a:ext>
            </a:extLst>
          </p:cNvPr>
          <p:cNvSpPr>
            <a:spLocks noGrp="1"/>
          </p:cNvSpPr>
          <p:nvPr>
            <p:ph type="title"/>
          </p:nvPr>
        </p:nvSpPr>
        <p:spPr/>
        <p:txBody>
          <a:bodyPr/>
          <a:lstStyle/>
          <a:p>
            <a:r>
              <a:rPr lang="en-GB" dirty="0">
                <a:latin typeface="Century Gothic" panose="020B0502020202020204" pitchFamily="34" charset="0"/>
              </a:rPr>
              <a:t>Why is this called polyethene not polyethane?</a:t>
            </a:r>
          </a:p>
        </p:txBody>
      </p:sp>
      <p:sp>
        <p:nvSpPr>
          <p:cNvPr id="3" name="Text Box 101">
            <a:extLst>
              <a:ext uri="{FF2B5EF4-FFF2-40B4-BE49-F238E27FC236}">
                <a16:creationId xmlns:a16="http://schemas.microsoft.com/office/drawing/2014/main" id="{FDB4A10C-44EC-F30F-6A6C-6012CD6A6F57}"/>
              </a:ext>
            </a:extLst>
          </p:cNvPr>
          <p:cNvSpPr txBox="1"/>
          <p:nvPr/>
        </p:nvSpPr>
        <p:spPr>
          <a:xfrm>
            <a:off x="2689355" y="264030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 name="Straight Connector 3">
            <a:extLst>
              <a:ext uri="{FF2B5EF4-FFF2-40B4-BE49-F238E27FC236}">
                <a16:creationId xmlns:a16="http://schemas.microsoft.com/office/drawing/2014/main" id="{DFDB0163-9BC4-584F-08E5-3CF3255B2C2D}"/>
              </a:ext>
            </a:extLst>
          </p:cNvPr>
          <p:cNvCxnSpPr>
            <a:cxnSpLocks/>
          </p:cNvCxnSpPr>
          <p:nvPr/>
        </p:nvCxnSpPr>
        <p:spPr>
          <a:xfrm>
            <a:off x="3121148" y="289936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36D5B20-92B0-14CD-A111-28A7EA10B149}"/>
              </a:ext>
            </a:extLst>
          </p:cNvPr>
          <p:cNvCxnSpPr>
            <a:cxnSpLocks/>
          </p:cNvCxnSpPr>
          <p:nvPr/>
        </p:nvCxnSpPr>
        <p:spPr>
          <a:xfrm>
            <a:off x="2344842" y="290888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102">
            <a:extLst>
              <a:ext uri="{FF2B5EF4-FFF2-40B4-BE49-F238E27FC236}">
                <a16:creationId xmlns:a16="http://schemas.microsoft.com/office/drawing/2014/main" id="{517913E2-6A93-4116-FD7B-D70E0D900782}"/>
              </a:ext>
            </a:extLst>
          </p:cNvPr>
          <p:cNvSpPr txBox="1"/>
          <p:nvPr/>
        </p:nvSpPr>
        <p:spPr>
          <a:xfrm>
            <a:off x="2735403" y="3643818"/>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7" name="Text Box 103">
            <a:extLst>
              <a:ext uri="{FF2B5EF4-FFF2-40B4-BE49-F238E27FC236}">
                <a16:creationId xmlns:a16="http://schemas.microsoft.com/office/drawing/2014/main" id="{9C7B9D07-05C2-A0B2-7C31-F205FAF2E156}"/>
              </a:ext>
            </a:extLst>
          </p:cNvPr>
          <p:cNvSpPr txBox="1"/>
          <p:nvPr/>
        </p:nvSpPr>
        <p:spPr>
          <a:xfrm>
            <a:off x="2735058" y="1685195"/>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559C2735-55E8-1F4B-2564-A07EC933D69E}"/>
              </a:ext>
            </a:extLst>
          </p:cNvPr>
          <p:cNvCxnSpPr>
            <a:cxnSpLocks/>
          </p:cNvCxnSpPr>
          <p:nvPr/>
        </p:nvCxnSpPr>
        <p:spPr>
          <a:xfrm>
            <a:off x="3708412" y="311292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4F29DEE-B825-3A70-F54D-9C616302515C}"/>
              </a:ext>
            </a:extLst>
          </p:cNvPr>
          <p:cNvCxnSpPr>
            <a:cxnSpLocks/>
          </p:cNvCxnSpPr>
          <p:nvPr/>
        </p:nvCxnSpPr>
        <p:spPr>
          <a:xfrm>
            <a:off x="2901248" y="313173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DC285AD-08B7-E650-A48F-C88D2D188FB7}"/>
              </a:ext>
            </a:extLst>
          </p:cNvPr>
          <p:cNvCxnSpPr>
            <a:cxnSpLocks/>
          </p:cNvCxnSpPr>
          <p:nvPr/>
        </p:nvCxnSpPr>
        <p:spPr>
          <a:xfrm>
            <a:off x="2901248" y="218497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8C08A92-7666-12FE-56D6-51B56C28AD59}"/>
              </a:ext>
            </a:extLst>
          </p:cNvPr>
          <p:cNvCxnSpPr>
            <a:cxnSpLocks/>
          </p:cNvCxnSpPr>
          <p:nvPr/>
        </p:nvCxnSpPr>
        <p:spPr>
          <a:xfrm>
            <a:off x="3707483" y="218272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B335EE0-F39D-A9C0-6CB4-84BA3B0815A9}"/>
              </a:ext>
            </a:extLst>
          </p:cNvPr>
          <p:cNvCxnSpPr>
            <a:cxnSpLocks/>
          </p:cNvCxnSpPr>
          <p:nvPr/>
        </p:nvCxnSpPr>
        <p:spPr>
          <a:xfrm>
            <a:off x="3854554" y="290412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Box 101">
            <a:extLst>
              <a:ext uri="{FF2B5EF4-FFF2-40B4-BE49-F238E27FC236}">
                <a16:creationId xmlns:a16="http://schemas.microsoft.com/office/drawing/2014/main" id="{FB2FC8D7-8E4D-D002-8861-B4C1E43FEEA5}"/>
              </a:ext>
            </a:extLst>
          </p:cNvPr>
          <p:cNvSpPr txBox="1"/>
          <p:nvPr/>
        </p:nvSpPr>
        <p:spPr>
          <a:xfrm>
            <a:off x="4184780" y="265459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14" name="Straight Connector 13">
            <a:extLst>
              <a:ext uri="{FF2B5EF4-FFF2-40B4-BE49-F238E27FC236}">
                <a16:creationId xmlns:a16="http://schemas.microsoft.com/office/drawing/2014/main" id="{C8D03F40-D3D8-C7CA-6F06-1FC64AC9ABB5}"/>
              </a:ext>
            </a:extLst>
          </p:cNvPr>
          <p:cNvCxnSpPr>
            <a:cxnSpLocks/>
          </p:cNvCxnSpPr>
          <p:nvPr/>
        </p:nvCxnSpPr>
        <p:spPr>
          <a:xfrm>
            <a:off x="4616573" y="2913651"/>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Box 102">
            <a:extLst>
              <a:ext uri="{FF2B5EF4-FFF2-40B4-BE49-F238E27FC236}">
                <a16:creationId xmlns:a16="http://schemas.microsoft.com/office/drawing/2014/main" id="{19127089-6168-D280-6893-119AB4F6D58B}"/>
              </a:ext>
            </a:extLst>
          </p:cNvPr>
          <p:cNvSpPr txBox="1"/>
          <p:nvPr/>
        </p:nvSpPr>
        <p:spPr>
          <a:xfrm>
            <a:off x="4230828" y="3658106"/>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16" name="Text Box 103">
            <a:extLst>
              <a:ext uri="{FF2B5EF4-FFF2-40B4-BE49-F238E27FC236}">
                <a16:creationId xmlns:a16="http://schemas.microsoft.com/office/drawing/2014/main" id="{E7E2619F-B900-311C-7832-D164875753DF}"/>
              </a:ext>
            </a:extLst>
          </p:cNvPr>
          <p:cNvSpPr txBox="1"/>
          <p:nvPr/>
        </p:nvSpPr>
        <p:spPr>
          <a:xfrm>
            <a:off x="4230483" y="1699483"/>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7" name="Straight Connector 16">
            <a:extLst>
              <a:ext uri="{FF2B5EF4-FFF2-40B4-BE49-F238E27FC236}">
                <a16:creationId xmlns:a16="http://schemas.microsoft.com/office/drawing/2014/main" id="{399D522A-47E9-BD7B-4A93-C30D1F38859E}"/>
              </a:ext>
            </a:extLst>
          </p:cNvPr>
          <p:cNvCxnSpPr>
            <a:cxnSpLocks/>
          </p:cNvCxnSpPr>
          <p:nvPr/>
        </p:nvCxnSpPr>
        <p:spPr>
          <a:xfrm>
            <a:off x="5203837" y="312721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9B474B-01E0-5FE5-929F-41E71864DCB9}"/>
              </a:ext>
            </a:extLst>
          </p:cNvPr>
          <p:cNvCxnSpPr>
            <a:cxnSpLocks/>
          </p:cNvCxnSpPr>
          <p:nvPr/>
        </p:nvCxnSpPr>
        <p:spPr>
          <a:xfrm>
            <a:off x="4396673" y="314601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54A3473-89D8-1D8E-1A7B-2201CDC328CA}"/>
              </a:ext>
            </a:extLst>
          </p:cNvPr>
          <p:cNvCxnSpPr>
            <a:cxnSpLocks/>
          </p:cNvCxnSpPr>
          <p:nvPr/>
        </p:nvCxnSpPr>
        <p:spPr>
          <a:xfrm>
            <a:off x="4396673" y="219926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42ECFFE-561B-9580-2FCC-C770D72F1D5F}"/>
              </a:ext>
            </a:extLst>
          </p:cNvPr>
          <p:cNvCxnSpPr>
            <a:cxnSpLocks/>
          </p:cNvCxnSpPr>
          <p:nvPr/>
        </p:nvCxnSpPr>
        <p:spPr>
          <a:xfrm>
            <a:off x="5202908" y="21970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F1A4151-6FF6-D3D6-4380-DA840D16AFD9}"/>
              </a:ext>
            </a:extLst>
          </p:cNvPr>
          <p:cNvCxnSpPr>
            <a:cxnSpLocks/>
          </p:cNvCxnSpPr>
          <p:nvPr/>
        </p:nvCxnSpPr>
        <p:spPr>
          <a:xfrm>
            <a:off x="5349979" y="291841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 Box 101">
            <a:extLst>
              <a:ext uri="{FF2B5EF4-FFF2-40B4-BE49-F238E27FC236}">
                <a16:creationId xmlns:a16="http://schemas.microsoft.com/office/drawing/2014/main" id="{F2B893C1-97CE-EC47-F092-331E3B72FFB7}"/>
              </a:ext>
            </a:extLst>
          </p:cNvPr>
          <p:cNvSpPr txBox="1"/>
          <p:nvPr/>
        </p:nvSpPr>
        <p:spPr>
          <a:xfrm>
            <a:off x="5670679" y="2668883"/>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23" name="Straight Connector 22">
            <a:extLst>
              <a:ext uri="{FF2B5EF4-FFF2-40B4-BE49-F238E27FC236}">
                <a16:creationId xmlns:a16="http://schemas.microsoft.com/office/drawing/2014/main" id="{D03C0FEC-6DB3-3539-32AD-35A8239DE3C4}"/>
              </a:ext>
            </a:extLst>
          </p:cNvPr>
          <p:cNvCxnSpPr>
            <a:cxnSpLocks/>
          </p:cNvCxnSpPr>
          <p:nvPr/>
        </p:nvCxnSpPr>
        <p:spPr>
          <a:xfrm>
            <a:off x="6102472" y="2927939"/>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Box 102">
            <a:extLst>
              <a:ext uri="{FF2B5EF4-FFF2-40B4-BE49-F238E27FC236}">
                <a16:creationId xmlns:a16="http://schemas.microsoft.com/office/drawing/2014/main" id="{6B35AC96-6345-E864-D47C-F0B8902FD570}"/>
              </a:ext>
            </a:extLst>
          </p:cNvPr>
          <p:cNvSpPr txBox="1"/>
          <p:nvPr/>
        </p:nvSpPr>
        <p:spPr>
          <a:xfrm>
            <a:off x="5716727" y="3672394"/>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25" name="Text Box 103">
            <a:extLst>
              <a:ext uri="{FF2B5EF4-FFF2-40B4-BE49-F238E27FC236}">
                <a16:creationId xmlns:a16="http://schemas.microsoft.com/office/drawing/2014/main" id="{0CD40895-0E45-3A23-7058-1B744635B145}"/>
              </a:ext>
            </a:extLst>
          </p:cNvPr>
          <p:cNvSpPr txBox="1"/>
          <p:nvPr/>
        </p:nvSpPr>
        <p:spPr>
          <a:xfrm>
            <a:off x="5716382" y="1713771"/>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26" name="Straight Connector 25">
            <a:extLst>
              <a:ext uri="{FF2B5EF4-FFF2-40B4-BE49-F238E27FC236}">
                <a16:creationId xmlns:a16="http://schemas.microsoft.com/office/drawing/2014/main" id="{455E17E7-4185-CFAC-1996-FA79C9DD5C92}"/>
              </a:ext>
            </a:extLst>
          </p:cNvPr>
          <p:cNvCxnSpPr>
            <a:cxnSpLocks/>
          </p:cNvCxnSpPr>
          <p:nvPr/>
        </p:nvCxnSpPr>
        <p:spPr>
          <a:xfrm>
            <a:off x="6689736" y="314150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E4BFF35-BDC8-0A71-BE1F-2660E6B18348}"/>
              </a:ext>
            </a:extLst>
          </p:cNvPr>
          <p:cNvCxnSpPr>
            <a:cxnSpLocks/>
          </p:cNvCxnSpPr>
          <p:nvPr/>
        </p:nvCxnSpPr>
        <p:spPr>
          <a:xfrm>
            <a:off x="5882572" y="316030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BD1D204-9F85-6C4D-80A1-EDF0ED4CBF79}"/>
              </a:ext>
            </a:extLst>
          </p:cNvPr>
          <p:cNvCxnSpPr>
            <a:cxnSpLocks/>
          </p:cNvCxnSpPr>
          <p:nvPr/>
        </p:nvCxnSpPr>
        <p:spPr>
          <a:xfrm>
            <a:off x="5882572" y="221355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541ECD6-AB73-850B-B0F1-0FA7ECE87E52}"/>
              </a:ext>
            </a:extLst>
          </p:cNvPr>
          <p:cNvCxnSpPr>
            <a:cxnSpLocks/>
          </p:cNvCxnSpPr>
          <p:nvPr/>
        </p:nvCxnSpPr>
        <p:spPr>
          <a:xfrm>
            <a:off x="6688807" y="221129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9A85D3C-C82C-0D20-0093-B7622BE0187F}"/>
              </a:ext>
            </a:extLst>
          </p:cNvPr>
          <p:cNvCxnSpPr>
            <a:cxnSpLocks/>
          </p:cNvCxnSpPr>
          <p:nvPr/>
        </p:nvCxnSpPr>
        <p:spPr>
          <a:xfrm>
            <a:off x="6835878" y="293270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 Box 101">
            <a:extLst>
              <a:ext uri="{FF2B5EF4-FFF2-40B4-BE49-F238E27FC236}">
                <a16:creationId xmlns:a16="http://schemas.microsoft.com/office/drawing/2014/main" id="{81ACFB0F-582A-9B28-0FE0-121EF8E031EB}"/>
              </a:ext>
            </a:extLst>
          </p:cNvPr>
          <p:cNvSpPr txBox="1"/>
          <p:nvPr/>
        </p:nvSpPr>
        <p:spPr>
          <a:xfrm>
            <a:off x="7185154" y="2683171"/>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32" name="Straight Connector 31">
            <a:extLst>
              <a:ext uri="{FF2B5EF4-FFF2-40B4-BE49-F238E27FC236}">
                <a16:creationId xmlns:a16="http://schemas.microsoft.com/office/drawing/2014/main" id="{409DFC57-0C3E-354D-F552-B55162EEDFF3}"/>
              </a:ext>
            </a:extLst>
          </p:cNvPr>
          <p:cNvCxnSpPr>
            <a:cxnSpLocks/>
          </p:cNvCxnSpPr>
          <p:nvPr/>
        </p:nvCxnSpPr>
        <p:spPr>
          <a:xfrm>
            <a:off x="7616947" y="2942227"/>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Box 102">
            <a:extLst>
              <a:ext uri="{FF2B5EF4-FFF2-40B4-BE49-F238E27FC236}">
                <a16:creationId xmlns:a16="http://schemas.microsoft.com/office/drawing/2014/main" id="{9FF7A619-1D1D-63DD-701F-2E6A6A9ECCC5}"/>
              </a:ext>
            </a:extLst>
          </p:cNvPr>
          <p:cNvSpPr txBox="1"/>
          <p:nvPr/>
        </p:nvSpPr>
        <p:spPr>
          <a:xfrm>
            <a:off x="7231202" y="3686682"/>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34" name="Text Box 103">
            <a:extLst>
              <a:ext uri="{FF2B5EF4-FFF2-40B4-BE49-F238E27FC236}">
                <a16:creationId xmlns:a16="http://schemas.microsoft.com/office/drawing/2014/main" id="{2F96C29A-EC0C-A46E-B471-4D751E6B2A0A}"/>
              </a:ext>
            </a:extLst>
          </p:cNvPr>
          <p:cNvSpPr txBox="1"/>
          <p:nvPr/>
        </p:nvSpPr>
        <p:spPr>
          <a:xfrm>
            <a:off x="7230857" y="1728059"/>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35" name="Straight Connector 34">
            <a:extLst>
              <a:ext uri="{FF2B5EF4-FFF2-40B4-BE49-F238E27FC236}">
                <a16:creationId xmlns:a16="http://schemas.microsoft.com/office/drawing/2014/main" id="{22AE9F07-0234-A43E-793A-58661C04F657}"/>
              </a:ext>
            </a:extLst>
          </p:cNvPr>
          <p:cNvCxnSpPr>
            <a:cxnSpLocks/>
          </p:cNvCxnSpPr>
          <p:nvPr/>
        </p:nvCxnSpPr>
        <p:spPr>
          <a:xfrm>
            <a:off x="8204211" y="31557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3B69AB3-DB56-A37C-5A97-DB7EBC92EDA6}"/>
              </a:ext>
            </a:extLst>
          </p:cNvPr>
          <p:cNvCxnSpPr>
            <a:cxnSpLocks/>
          </p:cNvCxnSpPr>
          <p:nvPr/>
        </p:nvCxnSpPr>
        <p:spPr>
          <a:xfrm>
            <a:off x="7397047" y="317459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C16C62D-EC0B-1593-276E-585FDE16B6A2}"/>
              </a:ext>
            </a:extLst>
          </p:cNvPr>
          <p:cNvCxnSpPr>
            <a:cxnSpLocks/>
          </p:cNvCxnSpPr>
          <p:nvPr/>
        </p:nvCxnSpPr>
        <p:spPr>
          <a:xfrm>
            <a:off x="7397047" y="222784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FEC55F8-8402-63C3-00D4-4D266CBC48D3}"/>
              </a:ext>
            </a:extLst>
          </p:cNvPr>
          <p:cNvCxnSpPr>
            <a:cxnSpLocks/>
          </p:cNvCxnSpPr>
          <p:nvPr/>
        </p:nvCxnSpPr>
        <p:spPr>
          <a:xfrm>
            <a:off x="8203282" y="222558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BEC5B53-7B56-ADD6-C398-4B6961F58E6B}"/>
              </a:ext>
            </a:extLst>
          </p:cNvPr>
          <p:cNvCxnSpPr>
            <a:cxnSpLocks/>
          </p:cNvCxnSpPr>
          <p:nvPr/>
        </p:nvCxnSpPr>
        <p:spPr>
          <a:xfrm>
            <a:off x="8350353" y="294698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843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13" grpId="0"/>
      <p:bldP spid="15" grpId="0"/>
      <p:bldP spid="16" grpId="0"/>
      <p:bldP spid="22" grpId="0"/>
      <p:bldP spid="24" grpId="0"/>
      <p:bldP spid="25" grpId="0"/>
      <p:bldP spid="31" grpId="0"/>
      <p:bldP spid="33" grpId="0"/>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47831" y="8483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a polymer.</a:t>
            </a:r>
          </a:p>
          <a:p>
            <a:pPr marL="457200" indent="-457200">
              <a:buAutoNum type="arabicPeriod"/>
            </a:pPr>
            <a:r>
              <a:rPr lang="en-GB" sz="2400" dirty="0">
                <a:latin typeface="Century Gothic" panose="020B0502020202020204" pitchFamily="34" charset="0"/>
              </a:rPr>
              <a:t>Define a monomer. </a:t>
            </a:r>
          </a:p>
          <a:p>
            <a:pPr marL="457200" indent="-457200">
              <a:buAutoNum type="arabicPeriod"/>
            </a:pPr>
            <a:r>
              <a:rPr lang="en-GB" sz="2400" dirty="0">
                <a:latin typeface="Century Gothic" panose="020B0502020202020204" pitchFamily="34" charset="0"/>
              </a:rPr>
              <a:t>Describe what happens during an addition polymerisation reaction. </a:t>
            </a:r>
          </a:p>
          <a:p>
            <a:pPr marL="457200" indent="-457200">
              <a:buAutoNum type="arabicPeriod"/>
            </a:pPr>
            <a:r>
              <a:rPr lang="en-GB" sz="2400" dirty="0">
                <a:latin typeface="Century Gothic" panose="020B0502020202020204" pitchFamily="34" charset="0"/>
              </a:rPr>
              <a:t>Identify the product(s) that are formed in an addition polymerisation reaction. </a:t>
            </a:r>
          </a:p>
          <a:p>
            <a:pPr marL="457200" indent="-457200">
              <a:buAutoNum type="arabicPeriod"/>
            </a:pPr>
            <a:r>
              <a:rPr lang="en-GB" sz="2400" dirty="0">
                <a:latin typeface="Century Gothic" panose="020B0502020202020204" pitchFamily="34" charset="0"/>
              </a:rPr>
              <a:t>Ethene molecules join to form poly(ethene). Identify the monomer and the polymer. </a:t>
            </a:r>
          </a:p>
          <a:p>
            <a:pPr marL="457200" indent="-457200">
              <a:buAutoNum type="arabicPeriod"/>
            </a:pPr>
            <a:r>
              <a:rPr lang="en-GB" sz="2400" dirty="0">
                <a:latin typeface="Century Gothic" panose="020B0502020202020204" pitchFamily="34" charset="0"/>
              </a:rPr>
              <a:t>Name the polymer that would be formed through addition polymerisation of propene molecules. </a:t>
            </a:r>
          </a:p>
          <a:p>
            <a:pPr marL="457200" indent="-457200">
              <a:buAutoNum type="arabicPeriod"/>
            </a:pPr>
            <a:r>
              <a:rPr lang="en-GB" sz="2400" dirty="0">
                <a:latin typeface="Century Gothic" panose="020B0502020202020204" pitchFamily="34" charset="0"/>
              </a:rPr>
              <a:t>Name the monomer that would have been used to form the polymer poly(butene). </a:t>
            </a:r>
          </a:p>
        </p:txBody>
      </p:sp>
    </p:spTree>
    <p:extLst>
      <p:ext uri="{BB962C8B-B14F-4D97-AF65-F5344CB8AC3E}">
        <p14:creationId xmlns:p14="http://schemas.microsoft.com/office/powerpoint/2010/main" val="1617182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768789"/>
            <a:ext cx="11311342" cy="3970318"/>
          </a:xfrm>
          <a:prstGeom prst="rect">
            <a:avLst/>
          </a:prstGeom>
          <a:noFill/>
        </p:spPr>
        <p:txBody>
          <a:bodyPr wrap="square">
            <a:spAutoFit/>
          </a:bodyPr>
          <a:lstStyle/>
          <a:p>
            <a:pPr marL="457200" indent="-457200">
              <a:buAutoNum type="arabicPeriod"/>
            </a:pPr>
            <a:r>
              <a:rPr lang="en-GB" sz="2800" b="1" dirty="0">
                <a:solidFill>
                  <a:schemeClr val="accent2">
                    <a:lumMod val="60000"/>
                    <a:lumOff val="40000"/>
                  </a:schemeClr>
                </a:solidFill>
                <a:latin typeface="Century Gothic" panose="020B0502020202020204" pitchFamily="34" charset="0"/>
              </a:rPr>
              <a:t>Long chain molecules made of many units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Small molecules that can be joined together to make a polymer.</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Monomers are joined together when their double bonds are broken.</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Only a polymer is formed</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Ethene is the monomer and poly(ethene) is the polymer.</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Poly(propene)</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Butene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85738" y="112712"/>
            <a:ext cx="10620375" cy="720725"/>
          </a:xfrm>
        </p:spPr>
        <p:txBody>
          <a:bodyPr/>
          <a:lstStyle/>
          <a:p>
            <a:r>
              <a:rPr lang="en-US" sz="2600" b="1" dirty="0">
                <a:latin typeface="Century Gothic" panose="020B0502020202020204" pitchFamily="34" charset="0"/>
              </a:rPr>
              <a:t>I: Identifying monomers</a:t>
            </a:r>
          </a:p>
        </p:txBody>
      </p:sp>
      <p:sp>
        <p:nvSpPr>
          <p:cNvPr id="8" name="TextBox 7">
            <a:extLst>
              <a:ext uri="{FF2B5EF4-FFF2-40B4-BE49-F238E27FC236}">
                <a16:creationId xmlns:a16="http://schemas.microsoft.com/office/drawing/2014/main" id="{1F764C78-3DE1-44A0-B656-FB67A825BB1A}"/>
              </a:ext>
            </a:extLst>
          </p:cNvPr>
          <p:cNvSpPr txBox="1"/>
          <p:nvPr/>
        </p:nvSpPr>
        <p:spPr>
          <a:xfrm>
            <a:off x="159670" y="855108"/>
            <a:ext cx="10170193" cy="830997"/>
          </a:xfrm>
          <a:prstGeom prst="rect">
            <a:avLst/>
          </a:prstGeom>
          <a:noFill/>
        </p:spPr>
        <p:txBody>
          <a:bodyPr wrap="square">
            <a:spAutoFit/>
          </a:bodyPr>
          <a:lstStyle/>
          <a:p>
            <a:r>
              <a:rPr lang="en-US" sz="2400" dirty="0">
                <a:latin typeface="Century Gothic" panose="020B0502020202020204" pitchFamily="34" charset="0"/>
              </a:rPr>
              <a:t>The displayed formula below shows part of a polymer.</a:t>
            </a:r>
          </a:p>
          <a:p>
            <a:r>
              <a:rPr lang="en-US" sz="2400" dirty="0">
                <a:latin typeface="Century Gothic" panose="020B0502020202020204" pitchFamily="34" charset="0"/>
              </a:rPr>
              <a:t>Draw the displayed formula of the monomer. </a:t>
            </a:r>
          </a:p>
        </p:txBody>
      </p:sp>
      <p:sp>
        <p:nvSpPr>
          <p:cNvPr id="3" name="Text Box 101">
            <a:extLst>
              <a:ext uri="{FF2B5EF4-FFF2-40B4-BE49-F238E27FC236}">
                <a16:creationId xmlns:a16="http://schemas.microsoft.com/office/drawing/2014/main" id="{9929947A-3835-7D79-C1D5-237EE3DCE853}"/>
              </a:ext>
            </a:extLst>
          </p:cNvPr>
          <p:cNvSpPr txBox="1"/>
          <p:nvPr/>
        </p:nvSpPr>
        <p:spPr>
          <a:xfrm>
            <a:off x="674817" y="3011781"/>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 name="Straight Connector 3">
            <a:extLst>
              <a:ext uri="{FF2B5EF4-FFF2-40B4-BE49-F238E27FC236}">
                <a16:creationId xmlns:a16="http://schemas.microsoft.com/office/drawing/2014/main" id="{674FEA3B-3FB1-074C-FAB7-07C7427CA29E}"/>
              </a:ext>
            </a:extLst>
          </p:cNvPr>
          <p:cNvCxnSpPr>
            <a:cxnSpLocks/>
          </p:cNvCxnSpPr>
          <p:nvPr/>
        </p:nvCxnSpPr>
        <p:spPr>
          <a:xfrm>
            <a:off x="1106610" y="3270837"/>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1AC07BC-7514-FA6D-A71D-120390D23329}"/>
              </a:ext>
            </a:extLst>
          </p:cNvPr>
          <p:cNvCxnSpPr>
            <a:cxnSpLocks/>
          </p:cNvCxnSpPr>
          <p:nvPr/>
        </p:nvCxnSpPr>
        <p:spPr>
          <a:xfrm>
            <a:off x="330304" y="328036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102">
            <a:extLst>
              <a:ext uri="{FF2B5EF4-FFF2-40B4-BE49-F238E27FC236}">
                <a16:creationId xmlns:a16="http://schemas.microsoft.com/office/drawing/2014/main" id="{217A212F-DEE0-D5A4-F9EF-92CF292BCE2E}"/>
              </a:ext>
            </a:extLst>
          </p:cNvPr>
          <p:cNvSpPr txBox="1"/>
          <p:nvPr/>
        </p:nvSpPr>
        <p:spPr>
          <a:xfrm>
            <a:off x="720865" y="4015292"/>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7" name="Text Box 103">
            <a:extLst>
              <a:ext uri="{FF2B5EF4-FFF2-40B4-BE49-F238E27FC236}">
                <a16:creationId xmlns:a16="http://schemas.microsoft.com/office/drawing/2014/main" id="{8D91072C-528E-071D-F52E-CA7959EC6485}"/>
              </a:ext>
            </a:extLst>
          </p:cNvPr>
          <p:cNvSpPr txBox="1"/>
          <p:nvPr/>
        </p:nvSpPr>
        <p:spPr>
          <a:xfrm>
            <a:off x="649082" y="2056669"/>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a:t>
            </a:r>
            <a:r>
              <a:rPr lang="en-GB" sz="2800" b="1" dirty="0">
                <a:effectLst/>
                <a:latin typeface="PT Sans" panose="020B0503020203020204" pitchFamily="34" charset="77"/>
                <a:ea typeface="Times New Roman" panose="02020603050405020304" pitchFamily="18" charset="0"/>
              </a:rPr>
              <a:t>l</a:t>
            </a:r>
            <a:endParaRPr lang="en-GB" sz="1600" b="1" dirty="0">
              <a:effectLst/>
              <a:latin typeface="PT Sans" panose="020B0503020203020204" pitchFamily="34" charset="77"/>
              <a:ea typeface="Times New Roman" panose="02020603050405020304" pitchFamily="18" charset="0"/>
            </a:endParaRPr>
          </a:p>
        </p:txBody>
      </p:sp>
      <p:cxnSp>
        <p:nvCxnSpPr>
          <p:cNvPr id="9" name="Straight Connector 8">
            <a:extLst>
              <a:ext uri="{FF2B5EF4-FFF2-40B4-BE49-F238E27FC236}">
                <a16:creationId xmlns:a16="http://schemas.microsoft.com/office/drawing/2014/main" id="{0DBF13EF-B29F-EF95-EE79-C93B89BD0D2C}"/>
              </a:ext>
            </a:extLst>
          </p:cNvPr>
          <p:cNvCxnSpPr>
            <a:cxnSpLocks/>
          </p:cNvCxnSpPr>
          <p:nvPr/>
        </p:nvCxnSpPr>
        <p:spPr>
          <a:xfrm>
            <a:off x="1693874" y="348440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5FFF4E-D3F4-1153-9240-017D4942C94D}"/>
              </a:ext>
            </a:extLst>
          </p:cNvPr>
          <p:cNvCxnSpPr>
            <a:cxnSpLocks/>
          </p:cNvCxnSpPr>
          <p:nvPr/>
        </p:nvCxnSpPr>
        <p:spPr>
          <a:xfrm>
            <a:off x="886710" y="350320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8DBC7E-0745-8B03-1426-5D429E6BCA7A}"/>
              </a:ext>
            </a:extLst>
          </p:cNvPr>
          <p:cNvCxnSpPr>
            <a:cxnSpLocks/>
          </p:cNvCxnSpPr>
          <p:nvPr/>
        </p:nvCxnSpPr>
        <p:spPr>
          <a:xfrm>
            <a:off x="886710" y="255645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312652-C572-8A75-154E-929E08AD3921}"/>
              </a:ext>
            </a:extLst>
          </p:cNvPr>
          <p:cNvCxnSpPr>
            <a:cxnSpLocks/>
          </p:cNvCxnSpPr>
          <p:nvPr/>
        </p:nvCxnSpPr>
        <p:spPr>
          <a:xfrm>
            <a:off x="1692945" y="255419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068892-2782-D740-B4DE-AB82649D70A2}"/>
              </a:ext>
            </a:extLst>
          </p:cNvPr>
          <p:cNvCxnSpPr>
            <a:cxnSpLocks/>
          </p:cNvCxnSpPr>
          <p:nvPr/>
        </p:nvCxnSpPr>
        <p:spPr>
          <a:xfrm>
            <a:off x="1840016" y="327559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Box 101">
            <a:extLst>
              <a:ext uri="{FF2B5EF4-FFF2-40B4-BE49-F238E27FC236}">
                <a16:creationId xmlns:a16="http://schemas.microsoft.com/office/drawing/2014/main" id="{66C75098-49B0-2326-B5C4-52340D7DABC0}"/>
              </a:ext>
            </a:extLst>
          </p:cNvPr>
          <p:cNvSpPr txBox="1"/>
          <p:nvPr/>
        </p:nvSpPr>
        <p:spPr>
          <a:xfrm>
            <a:off x="2170242" y="3026069"/>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0A01EC82-2E13-064D-0B15-B7F59C95E5B5}"/>
              </a:ext>
            </a:extLst>
          </p:cNvPr>
          <p:cNvCxnSpPr>
            <a:cxnSpLocks/>
          </p:cNvCxnSpPr>
          <p:nvPr/>
        </p:nvCxnSpPr>
        <p:spPr>
          <a:xfrm>
            <a:off x="2602035" y="32851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Box 102">
            <a:extLst>
              <a:ext uri="{FF2B5EF4-FFF2-40B4-BE49-F238E27FC236}">
                <a16:creationId xmlns:a16="http://schemas.microsoft.com/office/drawing/2014/main" id="{DD0CC775-831C-9FF2-D6BC-D75276B56B27}"/>
              </a:ext>
            </a:extLst>
          </p:cNvPr>
          <p:cNvSpPr txBox="1"/>
          <p:nvPr/>
        </p:nvSpPr>
        <p:spPr>
          <a:xfrm>
            <a:off x="2216290" y="4029580"/>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8" name="Straight Connector 17">
            <a:extLst>
              <a:ext uri="{FF2B5EF4-FFF2-40B4-BE49-F238E27FC236}">
                <a16:creationId xmlns:a16="http://schemas.microsoft.com/office/drawing/2014/main" id="{74139508-FAF2-394E-70BA-C49024CADD03}"/>
              </a:ext>
            </a:extLst>
          </p:cNvPr>
          <p:cNvCxnSpPr>
            <a:cxnSpLocks/>
          </p:cNvCxnSpPr>
          <p:nvPr/>
        </p:nvCxnSpPr>
        <p:spPr>
          <a:xfrm>
            <a:off x="3189299" y="349869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56C94C-E6B4-45DB-1BE1-2B5626D3A8FD}"/>
              </a:ext>
            </a:extLst>
          </p:cNvPr>
          <p:cNvCxnSpPr>
            <a:cxnSpLocks/>
          </p:cNvCxnSpPr>
          <p:nvPr/>
        </p:nvCxnSpPr>
        <p:spPr>
          <a:xfrm>
            <a:off x="2382135" y="351749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C89E90-89E8-890E-0E47-C8E7A000FF0A}"/>
              </a:ext>
            </a:extLst>
          </p:cNvPr>
          <p:cNvCxnSpPr>
            <a:cxnSpLocks/>
          </p:cNvCxnSpPr>
          <p:nvPr/>
        </p:nvCxnSpPr>
        <p:spPr>
          <a:xfrm>
            <a:off x="2382135" y="257074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C37518-513D-3CBE-69D5-103B56F47994}"/>
              </a:ext>
            </a:extLst>
          </p:cNvPr>
          <p:cNvCxnSpPr>
            <a:cxnSpLocks/>
          </p:cNvCxnSpPr>
          <p:nvPr/>
        </p:nvCxnSpPr>
        <p:spPr>
          <a:xfrm>
            <a:off x="3188370" y="256848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3F2F84-EBCA-1418-7D11-0729DA95DE44}"/>
              </a:ext>
            </a:extLst>
          </p:cNvPr>
          <p:cNvCxnSpPr>
            <a:cxnSpLocks/>
          </p:cNvCxnSpPr>
          <p:nvPr/>
        </p:nvCxnSpPr>
        <p:spPr>
          <a:xfrm>
            <a:off x="3335441" y="328988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101">
            <a:extLst>
              <a:ext uri="{FF2B5EF4-FFF2-40B4-BE49-F238E27FC236}">
                <a16:creationId xmlns:a16="http://schemas.microsoft.com/office/drawing/2014/main" id="{C5B380FE-8708-D2D3-7900-E7CAE135199F}"/>
              </a:ext>
            </a:extLst>
          </p:cNvPr>
          <p:cNvSpPr txBox="1"/>
          <p:nvPr/>
        </p:nvSpPr>
        <p:spPr>
          <a:xfrm>
            <a:off x="3656141" y="304035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24" name="Straight Connector 23">
            <a:extLst>
              <a:ext uri="{FF2B5EF4-FFF2-40B4-BE49-F238E27FC236}">
                <a16:creationId xmlns:a16="http://schemas.microsoft.com/office/drawing/2014/main" id="{9F052A7D-C7FA-8E84-27F4-133DB954FFEA}"/>
              </a:ext>
            </a:extLst>
          </p:cNvPr>
          <p:cNvCxnSpPr>
            <a:cxnSpLocks/>
          </p:cNvCxnSpPr>
          <p:nvPr/>
        </p:nvCxnSpPr>
        <p:spPr>
          <a:xfrm>
            <a:off x="4087934" y="329941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Box 102">
            <a:extLst>
              <a:ext uri="{FF2B5EF4-FFF2-40B4-BE49-F238E27FC236}">
                <a16:creationId xmlns:a16="http://schemas.microsoft.com/office/drawing/2014/main" id="{DCEB881C-C667-9BDB-E90F-8B14B515A1F0}"/>
              </a:ext>
            </a:extLst>
          </p:cNvPr>
          <p:cNvSpPr txBox="1"/>
          <p:nvPr/>
        </p:nvSpPr>
        <p:spPr>
          <a:xfrm>
            <a:off x="3702189" y="4043868"/>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27" name="Straight Connector 26">
            <a:extLst>
              <a:ext uri="{FF2B5EF4-FFF2-40B4-BE49-F238E27FC236}">
                <a16:creationId xmlns:a16="http://schemas.microsoft.com/office/drawing/2014/main" id="{F90CACCE-A058-B6A4-65B4-9651AA25C5D2}"/>
              </a:ext>
            </a:extLst>
          </p:cNvPr>
          <p:cNvCxnSpPr>
            <a:cxnSpLocks/>
          </p:cNvCxnSpPr>
          <p:nvPr/>
        </p:nvCxnSpPr>
        <p:spPr>
          <a:xfrm>
            <a:off x="4675198" y="351297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9D011E-5A8A-8739-FF1D-A51C75E16224}"/>
              </a:ext>
            </a:extLst>
          </p:cNvPr>
          <p:cNvCxnSpPr>
            <a:cxnSpLocks/>
          </p:cNvCxnSpPr>
          <p:nvPr/>
        </p:nvCxnSpPr>
        <p:spPr>
          <a:xfrm>
            <a:off x="3868034" y="353178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EF401-E3FA-A8E4-144B-E5B5E6D5DDA6}"/>
              </a:ext>
            </a:extLst>
          </p:cNvPr>
          <p:cNvCxnSpPr>
            <a:cxnSpLocks/>
          </p:cNvCxnSpPr>
          <p:nvPr/>
        </p:nvCxnSpPr>
        <p:spPr>
          <a:xfrm>
            <a:off x="3868034" y="258502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DAAF17-44A6-863A-9FFA-5BD0C11BBC8D}"/>
              </a:ext>
            </a:extLst>
          </p:cNvPr>
          <p:cNvCxnSpPr>
            <a:cxnSpLocks/>
          </p:cNvCxnSpPr>
          <p:nvPr/>
        </p:nvCxnSpPr>
        <p:spPr>
          <a:xfrm>
            <a:off x="4674269" y="258277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C3571-C78D-617C-E889-488A02DFBF85}"/>
              </a:ext>
            </a:extLst>
          </p:cNvPr>
          <p:cNvCxnSpPr>
            <a:cxnSpLocks/>
          </p:cNvCxnSpPr>
          <p:nvPr/>
        </p:nvCxnSpPr>
        <p:spPr>
          <a:xfrm>
            <a:off x="4821340" y="330417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Box 101">
            <a:extLst>
              <a:ext uri="{FF2B5EF4-FFF2-40B4-BE49-F238E27FC236}">
                <a16:creationId xmlns:a16="http://schemas.microsoft.com/office/drawing/2014/main" id="{5CFED3B7-544D-3B15-48E2-8C8D7E91F686}"/>
              </a:ext>
            </a:extLst>
          </p:cNvPr>
          <p:cNvSpPr txBox="1"/>
          <p:nvPr/>
        </p:nvSpPr>
        <p:spPr>
          <a:xfrm>
            <a:off x="5170616" y="305464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33" name="Straight Connector 32">
            <a:extLst>
              <a:ext uri="{FF2B5EF4-FFF2-40B4-BE49-F238E27FC236}">
                <a16:creationId xmlns:a16="http://schemas.microsoft.com/office/drawing/2014/main" id="{9DF22E12-E7BA-F35F-DA59-48B94EAD512B}"/>
              </a:ext>
            </a:extLst>
          </p:cNvPr>
          <p:cNvCxnSpPr>
            <a:cxnSpLocks/>
          </p:cNvCxnSpPr>
          <p:nvPr/>
        </p:nvCxnSpPr>
        <p:spPr>
          <a:xfrm>
            <a:off x="5602409" y="3313701"/>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 Box 102">
            <a:extLst>
              <a:ext uri="{FF2B5EF4-FFF2-40B4-BE49-F238E27FC236}">
                <a16:creationId xmlns:a16="http://schemas.microsoft.com/office/drawing/2014/main" id="{DDB382C3-1983-F123-B9F5-C19124480F44}"/>
              </a:ext>
            </a:extLst>
          </p:cNvPr>
          <p:cNvSpPr txBox="1"/>
          <p:nvPr/>
        </p:nvSpPr>
        <p:spPr>
          <a:xfrm>
            <a:off x="5216664" y="4058156"/>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36" name="Straight Connector 35">
            <a:extLst>
              <a:ext uri="{FF2B5EF4-FFF2-40B4-BE49-F238E27FC236}">
                <a16:creationId xmlns:a16="http://schemas.microsoft.com/office/drawing/2014/main" id="{B69B5FF1-025C-1162-C06C-268AA078B935}"/>
              </a:ext>
            </a:extLst>
          </p:cNvPr>
          <p:cNvCxnSpPr>
            <a:cxnSpLocks/>
          </p:cNvCxnSpPr>
          <p:nvPr/>
        </p:nvCxnSpPr>
        <p:spPr>
          <a:xfrm>
            <a:off x="6189673" y="352726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5295E1-5724-D20D-F582-6C4629BE8479}"/>
              </a:ext>
            </a:extLst>
          </p:cNvPr>
          <p:cNvCxnSpPr>
            <a:cxnSpLocks/>
          </p:cNvCxnSpPr>
          <p:nvPr/>
        </p:nvCxnSpPr>
        <p:spPr>
          <a:xfrm>
            <a:off x="5382509" y="354606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042037-E84F-3E25-A021-BDAC2719B5FB}"/>
              </a:ext>
            </a:extLst>
          </p:cNvPr>
          <p:cNvCxnSpPr>
            <a:cxnSpLocks/>
          </p:cNvCxnSpPr>
          <p:nvPr/>
        </p:nvCxnSpPr>
        <p:spPr>
          <a:xfrm>
            <a:off x="5382509" y="259931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3C8C0AB-92A1-8679-1421-67E388275E9A}"/>
              </a:ext>
            </a:extLst>
          </p:cNvPr>
          <p:cNvCxnSpPr>
            <a:cxnSpLocks/>
          </p:cNvCxnSpPr>
          <p:nvPr/>
        </p:nvCxnSpPr>
        <p:spPr>
          <a:xfrm>
            <a:off x="6188744" y="259705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003C95-1B26-D852-BB7B-5C1435AE0301}"/>
              </a:ext>
            </a:extLst>
          </p:cNvPr>
          <p:cNvCxnSpPr>
            <a:cxnSpLocks/>
          </p:cNvCxnSpPr>
          <p:nvPr/>
        </p:nvCxnSpPr>
        <p:spPr>
          <a:xfrm>
            <a:off x="6335815" y="331846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Box 103">
            <a:extLst>
              <a:ext uri="{FF2B5EF4-FFF2-40B4-BE49-F238E27FC236}">
                <a16:creationId xmlns:a16="http://schemas.microsoft.com/office/drawing/2014/main" id="{4F86A0CF-0A93-8A08-CD48-E80DFAD7C008}"/>
              </a:ext>
            </a:extLst>
          </p:cNvPr>
          <p:cNvSpPr txBox="1"/>
          <p:nvPr/>
        </p:nvSpPr>
        <p:spPr>
          <a:xfrm>
            <a:off x="2144507" y="2066194"/>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a:t>
            </a:r>
            <a:r>
              <a:rPr lang="en-GB" sz="2800" b="1" dirty="0">
                <a:effectLst/>
                <a:latin typeface="PT Sans" panose="020B0503020203020204" pitchFamily="34" charset="77"/>
                <a:ea typeface="Times New Roman" panose="02020603050405020304" pitchFamily="18" charset="0"/>
              </a:rPr>
              <a:t>l</a:t>
            </a:r>
            <a:endParaRPr lang="en-GB" sz="1600" b="1" dirty="0">
              <a:effectLst/>
              <a:latin typeface="PT Sans" panose="020B0503020203020204" pitchFamily="34" charset="77"/>
              <a:ea typeface="Times New Roman" panose="02020603050405020304" pitchFamily="18" charset="0"/>
            </a:endParaRPr>
          </a:p>
        </p:txBody>
      </p:sp>
      <p:sp>
        <p:nvSpPr>
          <p:cNvPr id="42" name="Text Box 103">
            <a:extLst>
              <a:ext uri="{FF2B5EF4-FFF2-40B4-BE49-F238E27FC236}">
                <a16:creationId xmlns:a16="http://schemas.microsoft.com/office/drawing/2014/main" id="{C9BF7CA8-2619-A0A6-EB63-B89545F01362}"/>
              </a:ext>
            </a:extLst>
          </p:cNvPr>
          <p:cNvSpPr txBox="1"/>
          <p:nvPr/>
        </p:nvSpPr>
        <p:spPr>
          <a:xfrm>
            <a:off x="3630407" y="2080481"/>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a:t>
            </a:r>
            <a:r>
              <a:rPr lang="en-GB" sz="2800" b="1" dirty="0">
                <a:effectLst/>
                <a:latin typeface="PT Sans" panose="020B0503020203020204" pitchFamily="34" charset="77"/>
                <a:ea typeface="Times New Roman" panose="02020603050405020304" pitchFamily="18" charset="0"/>
              </a:rPr>
              <a:t>l</a:t>
            </a:r>
            <a:endParaRPr lang="en-GB" sz="1600" b="1" dirty="0">
              <a:effectLst/>
              <a:latin typeface="PT Sans" panose="020B0503020203020204" pitchFamily="34" charset="77"/>
              <a:ea typeface="Times New Roman" panose="02020603050405020304" pitchFamily="18" charset="0"/>
            </a:endParaRPr>
          </a:p>
        </p:txBody>
      </p:sp>
      <p:sp>
        <p:nvSpPr>
          <p:cNvPr id="43" name="Text Box 103">
            <a:extLst>
              <a:ext uri="{FF2B5EF4-FFF2-40B4-BE49-F238E27FC236}">
                <a16:creationId xmlns:a16="http://schemas.microsoft.com/office/drawing/2014/main" id="{E7F3659F-9363-FD31-56D5-0245DCC65909}"/>
              </a:ext>
            </a:extLst>
          </p:cNvPr>
          <p:cNvSpPr txBox="1"/>
          <p:nvPr/>
        </p:nvSpPr>
        <p:spPr>
          <a:xfrm>
            <a:off x="5173457" y="2080482"/>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a:t>
            </a:r>
            <a:r>
              <a:rPr lang="en-GB" sz="2800" b="1" dirty="0">
                <a:effectLst/>
                <a:latin typeface="PT Sans" panose="020B0503020203020204" pitchFamily="34" charset="77"/>
                <a:ea typeface="Times New Roman" panose="02020603050405020304" pitchFamily="18" charset="0"/>
              </a:rPr>
              <a:t>l</a:t>
            </a:r>
            <a:endParaRPr lang="en-GB" sz="1600" b="1" dirty="0">
              <a:effectLst/>
              <a:latin typeface="PT Sans" panose="020B0503020203020204" pitchFamily="34" charset="77"/>
              <a:ea typeface="Times New Roman" panose="02020603050405020304" pitchFamily="18" charset="0"/>
            </a:endParaRPr>
          </a:p>
        </p:txBody>
      </p:sp>
      <p:sp>
        <p:nvSpPr>
          <p:cNvPr id="44" name="TextBox 43">
            <a:extLst>
              <a:ext uri="{FF2B5EF4-FFF2-40B4-BE49-F238E27FC236}">
                <a16:creationId xmlns:a16="http://schemas.microsoft.com/office/drawing/2014/main" id="{86BCC092-8F8E-86B1-A423-611F3FB1FA9B}"/>
              </a:ext>
            </a:extLst>
          </p:cNvPr>
          <p:cNvSpPr txBox="1"/>
          <p:nvPr/>
        </p:nvSpPr>
        <p:spPr>
          <a:xfrm>
            <a:off x="383507" y="4993720"/>
            <a:ext cx="4345655"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1. Identify the repeating unit</a:t>
            </a:r>
          </a:p>
        </p:txBody>
      </p:sp>
      <p:sp>
        <p:nvSpPr>
          <p:cNvPr id="45" name="Left Bracket 44">
            <a:extLst>
              <a:ext uri="{FF2B5EF4-FFF2-40B4-BE49-F238E27FC236}">
                <a16:creationId xmlns:a16="http://schemas.microsoft.com/office/drawing/2014/main" id="{55DA7761-3083-4D31-70D0-6DED9BBD487A}"/>
              </a:ext>
            </a:extLst>
          </p:cNvPr>
          <p:cNvSpPr/>
          <p:nvPr/>
        </p:nvSpPr>
        <p:spPr>
          <a:xfrm>
            <a:off x="585788" y="1914525"/>
            <a:ext cx="257175" cy="2671763"/>
          </a:xfrm>
          <a:prstGeom prst="lef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Right Bracket 45">
            <a:extLst>
              <a:ext uri="{FF2B5EF4-FFF2-40B4-BE49-F238E27FC236}">
                <a16:creationId xmlns:a16="http://schemas.microsoft.com/office/drawing/2014/main" id="{620A72D6-41F7-5987-68E4-AB0D0B105B08}"/>
              </a:ext>
            </a:extLst>
          </p:cNvPr>
          <p:cNvSpPr/>
          <p:nvPr/>
        </p:nvSpPr>
        <p:spPr>
          <a:xfrm>
            <a:off x="1600199" y="1885950"/>
            <a:ext cx="357188" cy="2728913"/>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TextBox 46">
            <a:extLst>
              <a:ext uri="{FF2B5EF4-FFF2-40B4-BE49-F238E27FC236}">
                <a16:creationId xmlns:a16="http://schemas.microsoft.com/office/drawing/2014/main" id="{31BFD243-B550-C426-6B7B-FA596028272F}"/>
              </a:ext>
            </a:extLst>
          </p:cNvPr>
          <p:cNvSpPr txBox="1"/>
          <p:nvPr/>
        </p:nvSpPr>
        <p:spPr>
          <a:xfrm>
            <a:off x="407319" y="5589033"/>
            <a:ext cx="6479256"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2. Draw the structure of the repeating unit</a:t>
            </a:r>
          </a:p>
        </p:txBody>
      </p:sp>
      <p:sp>
        <p:nvSpPr>
          <p:cNvPr id="48" name="Text Box 101">
            <a:extLst>
              <a:ext uri="{FF2B5EF4-FFF2-40B4-BE49-F238E27FC236}">
                <a16:creationId xmlns:a16="http://schemas.microsoft.com/office/drawing/2014/main" id="{42E5B025-BF78-D4A2-196E-6EE49F83EE8F}"/>
              </a:ext>
            </a:extLst>
          </p:cNvPr>
          <p:cNvSpPr txBox="1"/>
          <p:nvPr/>
        </p:nvSpPr>
        <p:spPr>
          <a:xfrm>
            <a:off x="8913942" y="302130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9" name="Straight Connector 48">
            <a:extLst>
              <a:ext uri="{FF2B5EF4-FFF2-40B4-BE49-F238E27FC236}">
                <a16:creationId xmlns:a16="http://schemas.microsoft.com/office/drawing/2014/main" id="{52A6691C-115C-2511-5CEC-4B32EEF3F420}"/>
              </a:ext>
            </a:extLst>
          </p:cNvPr>
          <p:cNvCxnSpPr>
            <a:cxnSpLocks/>
          </p:cNvCxnSpPr>
          <p:nvPr/>
        </p:nvCxnSpPr>
        <p:spPr>
          <a:xfrm>
            <a:off x="9345735" y="328036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 Box 102">
            <a:extLst>
              <a:ext uri="{FF2B5EF4-FFF2-40B4-BE49-F238E27FC236}">
                <a16:creationId xmlns:a16="http://schemas.microsoft.com/office/drawing/2014/main" id="{96437C82-7123-4FF2-D26A-79419332618E}"/>
              </a:ext>
            </a:extLst>
          </p:cNvPr>
          <p:cNvSpPr txBox="1"/>
          <p:nvPr/>
        </p:nvSpPr>
        <p:spPr>
          <a:xfrm>
            <a:off x="8959990" y="4024818"/>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52" name="Text Box 103">
            <a:extLst>
              <a:ext uri="{FF2B5EF4-FFF2-40B4-BE49-F238E27FC236}">
                <a16:creationId xmlns:a16="http://schemas.microsoft.com/office/drawing/2014/main" id="{855DFA2F-E75F-81D2-D1EC-814BF69624D3}"/>
              </a:ext>
            </a:extLst>
          </p:cNvPr>
          <p:cNvSpPr txBox="1"/>
          <p:nvPr/>
        </p:nvSpPr>
        <p:spPr>
          <a:xfrm>
            <a:off x="8888207" y="2066195"/>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a:t>
            </a:r>
            <a:r>
              <a:rPr lang="en-GB" sz="2800" b="1" dirty="0">
                <a:effectLst/>
                <a:latin typeface="PT Sans" panose="020B0503020203020204" pitchFamily="34" charset="77"/>
                <a:ea typeface="Times New Roman" panose="02020603050405020304" pitchFamily="18" charset="0"/>
              </a:rPr>
              <a:t>l</a:t>
            </a:r>
            <a:endParaRPr lang="en-GB" sz="1600" b="1" dirty="0">
              <a:effectLst/>
              <a:latin typeface="PT Sans" panose="020B0503020203020204" pitchFamily="34" charset="77"/>
              <a:ea typeface="Times New Roman" panose="02020603050405020304" pitchFamily="18" charset="0"/>
            </a:endParaRPr>
          </a:p>
        </p:txBody>
      </p:sp>
      <p:cxnSp>
        <p:nvCxnSpPr>
          <p:cNvPr id="53" name="Straight Connector 52">
            <a:extLst>
              <a:ext uri="{FF2B5EF4-FFF2-40B4-BE49-F238E27FC236}">
                <a16:creationId xmlns:a16="http://schemas.microsoft.com/office/drawing/2014/main" id="{377651DC-3BBF-09F5-51D3-AC1A495E07B9}"/>
              </a:ext>
            </a:extLst>
          </p:cNvPr>
          <p:cNvCxnSpPr>
            <a:cxnSpLocks/>
          </p:cNvCxnSpPr>
          <p:nvPr/>
        </p:nvCxnSpPr>
        <p:spPr>
          <a:xfrm>
            <a:off x="9932999" y="349392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E0E7C5-2747-B914-0EF3-6D6DB59D24A5}"/>
              </a:ext>
            </a:extLst>
          </p:cNvPr>
          <p:cNvCxnSpPr>
            <a:cxnSpLocks/>
          </p:cNvCxnSpPr>
          <p:nvPr/>
        </p:nvCxnSpPr>
        <p:spPr>
          <a:xfrm>
            <a:off x="9125835" y="351273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E74E38-F7C4-71BA-41B2-3DED5BBBD33E}"/>
              </a:ext>
            </a:extLst>
          </p:cNvPr>
          <p:cNvCxnSpPr>
            <a:cxnSpLocks/>
          </p:cNvCxnSpPr>
          <p:nvPr/>
        </p:nvCxnSpPr>
        <p:spPr>
          <a:xfrm>
            <a:off x="9125835" y="256597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2BA5D6-D347-C593-700B-E7A606C23FEF}"/>
              </a:ext>
            </a:extLst>
          </p:cNvPr>
          <p:cNvCxnSpPr>
            <a:cxnSpLocks/>
          </p:cNvCxnSpPr>
          <p:nvPr/>
        </p:nvCxnSpPr>
        <p:spPr>
          <a:xfrm>
            <a:off x="9932070" y="256372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864CE3-9B98-5141-4C7B-D744D03B150D}"/>
              </a:ext>
            </a:extLst>
          </p:cNvPr>
          <p:cNvSpPr txBox="1"/>
          <p:nvPr/>
        </p:nvSpPr>
        <p:spPr>
          <a:xfrm>
            <a:off x="416844" y="6184345"/>
            <a:ext cx="10113043"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3. Replace the double bond that was broken during polymerisation</a:t>
            </a:r>
          </a:p>
        </p:txBody>
      </p:sp>
      <p:cxnSp>
        <p:nvCxnSpPr>
          <p:cNvPr id="62" name="Straight Connector 61">
            <a:extLst>
              <a:ext uri="{FF2B5EF4-FFF2-40B4-BE49-F238E27FC236}">
                <a16:creationId xmlns:a16="http://schemas.microsoft.com/office/drawing/2014/main" id="{2A72CFDA-B38F-3531-6FE3-C7D42A6D85CE}"/>
              </a:ext>
            </a:extLst>
          </p:cNvPr>
          <p:cNvCxnSpPr>
            <a:cxnSpLocks/>
          </p:cNvCxnSpPr>
          <p:nvPr/>
        </p:nvCxnSpPr>
        <p:spPr>
          <a:xfrm>
            <a:off x="9340972" y="33613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6" grpId="0" animBg="1"/>
      <p:bldP spid="47" grpId="0"/>
      <p:bldP spid="48" grpId="0"/>
      <p:bldP spid="51" grpId="0"/>
      <p:bldP spid="52" grpId="0"/>
      <p:bldP spid="6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85738" y="112712"/>
            <a:ext cx="10620375" cy="720725"/>
          </a:xfrm>
        </p:spPr>
        <p:txBody>
          <a:bodyPr/>
          <a:lstStyle/>
          <a:p>
            <a:r>
              <a:rPr lang="en-US" sz="2600" b="1" dirty="0">
                <a:latin typeface="Century Gothic" panose="020B0502020202020204" pitchFamily="34" charset="0"/>
              </a:rPr>
              <a:t>We: Identifying monomers</a:t>
            </a:r>
          </a:p>
        </p:txBody>
      </p:sp>
      <p:sp>
        <p:nvSpPr>
          <p:cNvPr id="8" name="TextBox 7">
            <a:extLst>
              <a:ext uri="{FF2B5EF4-FFF2-40B4-BE49-F238E27FC236}">
                <a16:creationId xmlns:a16="http://schemas.microsoft.com/office/drawing/2014/main" id="{1F764C78-3DE1-44A0-B656-FB67A825BB1A}"/>
              </a:ext>
            </a:extLst>
          </p:cNvPr>
          <p:cNvSpPr txBox="1"/>
          <p:nvPr/>
        </p:nvSpPr>
        <p:spPr>
          <a:xfrm>
            <a:off x="159670" y="855108"/>
            <a:ext cx="10170193" cy="830997"/>
          </a:xfrm>
          <a:prstGeom prst="rect">
            <a:avLst/>
          </a:prstGeom>
          <a:noFill/>
        </p:spPr>
        <p:txBody>
          <a:bodyPr wrap="square">
            <a:spAutoFit/>
          </a:bodyPr>
          <a:lstStyle/>
          <a:p>
            <a:r>
              <a:rPr lang="en-US" sz="2400" dirty="0">
                <a:latin typeface="Century Gothic" panose="020B0502020202020204" pitchFamily="34" charset="0"/>
              </a:rPr>
              <a:t>The displayed formula below shows part of a polymer.</a:t>
            </a:r>
          </a:p>
          <a:p>
            <a:r>
              <a:rPr lang="en-US" sz="2400" dirty="0">
                <a:latin typeface="Century Gothic" panose="020B0502020202020204" pitchFamily="34" charset="0"/>
              </a:rPr>
              <a:t>Draw the displayed formula of the monomer. </a:t>
            </a:r>
          </a:p>
        </p:txBody>
      </p:sp>
      <p:sp>
        <p:nvSpPr>
          <p:cNvPr id="3" name="Text Box 101">
            <a:extLst>
              <a:ext uri="{FF2B5EF4-FFF2-40B4-BE49-F238E27FC236}">
                <a16:creationId xmlns:a16="http://schemas.microsoft.com/office/drawing/2014/main" id="{9929947A-3835-7D79-C1D5-237EE3DCE853}"/>
              </a:ext>
            </a:extLst>
          </p:cNvPr>
          <p:cNvSpPr txBox="1"/>
          <p:nvPr/>
        </p:nvSpPr>
        <p:spPr>
          <a:xfrm>
            <a:off x="674817" y="3011781"/>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 name="Straight Connector 3">
            <a:extLst>
              <a:ext uri="{FF2B5EF4-FFF2-40B4-BE49-F238E27FC236}">
                <a16:creationId xmlns:a16="http://schemas.microsoft.com/office/drawing/2014/main" id="{674FEA3B-3FB1-074C-FAB7-07C7427CA29E}"/>
              </a:ext>
            </a:extLst>
          </p:cNvPr>
          <p:cNvCxnSpPr>
            <a:cxnSpLocks/>
          </p:cNvCxnSpPr>
          <p:nvPr/>
        </p:nvCxnSpPr>
        <p:spPr>
          <a:xfrm>
            <a:off x="1106610" y="3270837"/>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1AC07BC-7514-FA6D-A71D-120390D23329}"/>
              </a:ext>
            </a:extLst>
          </p:cNvPr>
          <p:cNvCxnSpPr>
            <a:cxnSpLocks/>
          </p:cNvCxnSpPr>
          <p:nvPr/>
        </p:nvCxnSpPr>
        <p:spPr>
          <a:xfrm>
            <a:off x="330304" y="328036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102">
            <a:extLst>
              <a:ext uri="{FF2B5EF4-FFF2-40B4-BE49-F238E27FC236}">
                <a16:creationId xmlns:a16="http://schemas.microsoft.com/office/drawing/2014/main" id="{217A212F-DEE0-D5A4-F9EF-92CF292BCE2E}"/>
              </a:ext>
            </a:extLst>
          </p:cNvPr>
          <p:cNvSpPr txBox="1"/>
          <p:nvPr/>
        </p:nvSpPr>
        <p:spPr>
          <a:xfrm>
            <a:off x="663713" y="4015292"/>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CH</a:t>
            </a:r>
            <a:r>
              <a:rPr lang="en-GB" sz="2800" b="1" baseline="-25000" dirty="0">
                <a:effectLst/>
                <a:latin typeface="Century Gothic" panose="020B0502020202020204" pitchFamily="34" charset="0"/>
                <a:ea typeface="Times New Roman" panose="02020603050405020304" pitchFamily="18" charset="0"/>
              </a:rPr>
              <a:t>3</a:t>
            </a:r>
            <a:endParaRPr lang="en-GB" sz="1600" b="1" baseline="-25000" dirty="0">
              <a:effectLst/>
              <a:latin typeface="Times New Roman" panose="02020603050405020304" pitchFamily="18" charset="0"/>
              <a:ea typeface="Times New Roman" panose="02020603050405020304" pitchFamily="18" charset="0"/>
            </a:endParaRPr>
          </a:p>
        </p:txBody>
      </p:sp>
      <p:sp>
        <p:nvSpPr>
          <p:cNvPr id="7" name="Text Box 103">
            <a:extLst>
              <a:ext uri="{FF2B5EF4-FFF2-40B4-BE49-F238E27FC236}">
                <a16:creationId xmlns:a16="http://schemas.microsoft.com/office/drawing/2014/main" id="{8D91072C-528E-071D-F52E-CA7959EC6485}"/>
              </a:ext>
            </a:extLst>
          </p:cNvPr>
          <p:cNvSpPr txBox="1"/>
          <p:nvPr/>
        </p:nvSpPr>
        <p:spPr>
          <a:xfrm>
            <a:off x="649082" y="2056669"/>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Br</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cxnSp>
        <p:nvCxnSpPr>
          <p:cNvPr id="9" name="Straight Connector 8">
            <a:extLst>
              <a:ext uri="{FF2B5EF4-FFF2-40B4-BE49-F238E27FC236}">
                <a16:creationId xmlns:a16="http://schemas.microsoft.com/office/drawing/2014/main" id="{0DBF13EF-B29F-EF95-EE79-C93B89BD0D2C}"/>
              </a:ext>
            </a:extLst>
          </p:cNvPr>
          <p:cNvCxnSpPr>
            <a:cxnSpLocks/>
          </p:cNvCxnSpPr>
          <p:nvPr/>
        </p:nvCxnSpPr>
        <p:spPr>
          <a:xfrm>
            <a:off x="1693874" y="348440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5FFF4E-D3F4-1153-9240-017D4942C94D}"/>
              </a:ext>
            </a:extLst>
          </p:cNvPr>
          <p:cNvCxnSpPr>
            <a:cxnSpLocks/>
          </p:cNvCxnSpPr>
          <p:nvPr/>
        </p:nvCxnSpPr>
        <p:spPr>
          <a:xfrm>
            <a:off x="886710" y="350320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8DBC7E-0745-8B03-1426-5D429E6BCA7A}"/>
              </a:ext>
            </a:extLst>
          </p:cNvPr>
          <p:cNvCxnSpPr>
            <a:cxnSpLocks/>
          </p:cNvCxnSpPr>
          <p:nvPr/>
        </p:nvCxnSpPr>
        <p:spPr>
          <a:xfrm>
            <a:off x="886710" y="255645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312652-C572-8A75-154E-929E08AD3921}"/>
              </a:ext>
            </a:extLst>
          </p:cNvPr>
          <p:cNvCxnSpPr>
            <a:cxnSpLocks/>
          </p:cNvCxnSpPr>
          <p:nvPr/>
        </p:nvCxnSpPr>
        <p:spPr>
          <a:xfrm>
            <a:off x="1692945" y="255419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068892-2782-D740-B4DE-AB82649D70A2}"/>
              </a:ext>
            </a:extLst>
          </p:cNvPr>
          <p:cNvCxnSpPr>
            <a:cxnSpLocks/>
          </p:cNvCxnSpPr>
          <p:nvPr/>
        </p:nvCxnSpPr>
        <p:spPr>
          <a:xfrm>
            <a:off x="1840016" y="327559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Box 101">
            <a:extLst>
              <a:ext uri="{FF2B5EF4-FFF2-40B4-BE49-F238E27FC236}">
                <a16:creationId xmlns:a16="http://schemas.microsoft.com/office/drawing/2014/main" id="{66C75098-49B0-2326-B5C4-52340D7DABC0}"/>
              </a:ext>
            </a:extLst>
          </p:cNvPr>
          <p:cNvSpPr txBox="1"/>
          <p:nvPr/>
        </p:nvSpPr>
        <p:spPr>
          <a:xfrm>
            <a:off x="2170242" y="3026069"/>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0A01EC82-2E13-064D-0B15-B7F59C95E5B5}"/>
              </a:ext>
            </a:extLst>
          </p:cNvPr>
          <p:cNvCxnSpPr>
            <a:cxnSpLocks/>
          </p:cNvCxnSpPr>
          <p:nvPr/>
        </p:nvCxnSpPr>
        <p:spPr>
          <a:xfrm>
            <a:off x="2602035" y="32851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139508-FAF2-394E-70BA-C49024CADD03}"/>
              </a:ext>
            </a:extLst>
          </p:cNvPr>
          <p:cNvCxnSpPr>
            <a:cxnSpLocks/>
          </p:cNvCxnSpPr>
          <p:nvPr/>
        </p:nvCxnSpPr>
        <p:spPr>
          <a:xfrm>
            <a:off x="3189299" y="349869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56C94C-E6B4-45DB-1BE1-2B5626D3A8FD}"/>
              </a:ext>
            </a:extLst>
          </p:cNvPr>
          <p:cNvCxnSpPr>
            <a:cxnSpLocks/>
          </p:cNvCxnSpPr>
          <p:nvPr/>
        </p:nvCxnSpPr>
        <p:spPr>
          <a:xfrm>
            <a:off x="2382135" y="351749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C89E90-89E8-890E-0E47-C8E7A000FF0A}"/>
              </a:ext>
            </a:extLst>
          </p:cNvPr>
          <p:cNvCxnSpPr>
            <a:cxnSpLocks/>
          </p:cNvCxnSpPr>
          <p:nvPr/>
        </p:nvCxnSpPr>
        <p:spPr>
          <a:xfrm>
            <a:off x="2382135" y="257074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C37518-513D-3CBE-69D5-103B56F47994}"/>
              </a:ext>
            </a:extLst>
          </p:cNvPr>
          <p:cNvCxnSpPr>
            <a:cxnSpLocks/>
          </p:cNvCxnSpPr>
          <p:nvPr/>
        </p:nvCxnSpPr>
        <p:spPr>
          <a:xfrm>
            <a:off x="3188370" y="256848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3F2F84-EBCA-1418-7D11-0729DA95DE44}"/>
              </a:ext>
            </a:extLst>
          </p:cNvPr>
          <p:cNvCxnSpPr>
            <a:cxnSpLocks/>
          </p:cNvCxnSpPr>
          <p:nvPr/>
        </p:nvCxnSpPr>
        <p:spPr>
          <a:xfrm>
            <a:off x="3335441" y="328988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101">
            <a:extLst>
              <a:ext uri="{FF2B5EF4-FFF2-40B4-BE49-F238E27FC236}">
                <a16:creationId xmlns:a16="http://schemas.microsoft.com/office/drawing/2014/main" id="{C5B380FE-8708-D2D3-7900-E7CAE135199F}"/>
              </a:ext>
            </a:extLst>
          </p:cNvPr>
          <p:cNvSpPr txBox="1"/>
          <p:nvPr/>
        </p:nvSpPr>
        <p:spPr>
          <a:xfrm>
            <a:off x="3656141" y="304035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24" name="Straight Connector 23">
            <a:extLst>
              <a:ext uri="{FF2B5EF4-FFF2-40B4-BE49-F238E27FC236}">
                <a16:creationId xmlns:a16="http://schemas.microsoft.com/office/drawing/2014/main" id="{9F052A7D-C7FA-8E84-27F4-133DB954FFEA}"/>
              </a:ext>
            </a:extLst>
          </p:cNvPr>
          <p:cNvCxnSpPr>
            <a:cxnSpLocks/>
          </p:cNvCxnSpPr>
          <p:nvPr/>
        </p:nvCxnSpPr>
        <p:spPr>
          <a:xfrm>
            <a:off x="4087934" y="329941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0CACCE-A058-B6A4-65B4-9651AA25C5D2}"/>
              </a:ext>
            </a:extLst>
          </p:cNvPr>
          <p:cNvCxnSpPr>
            <a:cxnSpLocks/>
          </p:cNvCxnSpPr>
          <p:nvPr/>
        </p:nvCxnSpPr>
        <p:spPr>
          <a:xfrm>
            <a:off x="4675198" y="351297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9D011E-5A8A-8739-FF1D-A51C75E16224}"/>
              </a:ext>
            </a:extLst>
          </p:cNvPr>
          <p:cNvCxnSpPr>
            <a:cxnSpLocks/>
          </p:cNvCxnSpPr>
          <p:nvPr/>
        </p:nvCxnSpPr>
        <p:spPr>
          <a:xfrm>
            <a:off x="3868034" y="353178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EF401-E3FA-A8E4-144B-E5B5E6D5DDA6}"/>
              </a:ext>
            </a:extLst>
          </p:cNvPr>
          <p:cNvCxnSpPr>
            <a:cxnSpLocks/>
          </p:cNvCxnSpPr>
          <p:nvPr/>
        </p:nvCxnSpPr>
        <p:spPr>
          <a:xfrm>
            <a:off x="3868034" y="258502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DAAF17-44A6-863A-9FFA-5BD0C11BBC8D}"/>
              </a:ext>
            </a:extLst>
          </p:cNvPr>
          <p:cNvCxnSpPr>
            <a:cxnSpLocks/>
          </p:cNvCxnSpPr>
          <p:nvPr/>
        </p:nvCxnSpPr>
        <p:spPr>
          <a:xfrm>
            <a:off x="4674269" y="258277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C3571-C78D-617C-E889-488A02DFBF85}"/>
              </a:ext>
            </a:extLst>
          </p:cNvPr>
          <p:cNvCxnSpPr>
            <a:cxnSpLocks/>
          </p:cNvCxnSpPr>
          <p:nvPr/>
        </p:nvCxnSpPr>
        <p:spPr>
          <a:xfrm>
            <a:off x="4821340" y="330417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Box 101">
            <a:extLst>
              <a:ext uri="{FF2B5EF4-FFF2-40B4-BE49-F238E27FC236}">
                <a16:creationId xmlns:a16="http://schemas.microsoft.com/office/drawing/2014/main" id="{5CFED3B7-544D-3B15-48E2-8C8D7E91F686}"/>
              </a:ext>
            </a:extLst>
          </p:cNvPr>
          <p:cNvSpPr txBox="1"/>
          <p:nvPr/>
        </p:nvSpPr>
        <p:spPr>
          <a:xfrm>
            <a:off x="5170616" y="305464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33" name="Straight Connector 32">
            <a:extLst>
              <a:ext uri="{FF2B5EF4-FFF2-40B4-BE49-F238E27FC236}">
                <a16:creationId xmlns:a16="http://schemas.microsoft.com/office/drawing/2014/main" id="{9DF22E12-E7BA-F35F-DA59-48B94EAD512B}"/>
              </a:ext>
            </a:extLst>
          </p:cNvPr>
          <p:cNvCxnSpPr>
            <a:cxnSpLocks/>
          </p:cNvCxnSpPr>
          <p:nvPr/>
        </p:nvCxnSpPr>
        <p:spPr>
          <a:xfrm>
            <a:off x="5602409" y="3313701"/>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9B5FF1-025C-1162-C06C-268AA078B935}"/>
              </a:ext>
            </a:extLst>
          </p:cNvPr>
          <p:cNvCxnSpPr>
            <a:cxnSpLocks/>
          </p:cNvCxnSpPr>
          <p:nvPr/>
        </p:nvCxnSpPr>
        <p:spPr>
          <a:xfrm>
            <a:off x="6189673" y="352726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5295E1-5724-D20D-F582-6C4629BE8479}"/>
              </a:ext>
            </a:extLst>
          </p:cNvPr>
          <p:cNvCxnSpPr>
            <a:cxnSpLocks/>
          </p:cNvCxnSpPr>
          <p:nvPr/>
        </p:nvCxnSpPr>
        <p:spPr>
          <a:xfrm>
            <a:off x="5382509" y="354606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042037-E84F-3E25-A021-BDAC2719B5FB}"/>
              </a:ext>
            </a:extLst>
          </p:cNvPr>
          <p:cNvCxnSpPr>
            <a:cxnSpLocks/>
          </p:cNvCxnSpPr>
          <p:nvPr/>
        </p:nvCxnSpPr>
        <p:spPr>
          <a:xfrm>
            <a:off x="5382509" y="259931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3C8C0AB-92A1-8679-1421-67E388275E9A}"/>
              </a:ext>
            </a:extLst>
          </p:cNvPr>
          <p:cNvCxnSpPr>
            <a:cxnSpLocks/>
          </p:cNvCxnSpPr>
          <p:nvPr/>
        </p:nvCxnSpPr>
        <p:spPr>
          <a:xfrm>
            <a:off x="6188744" y="259705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003C95-1B26-D852-BB7B-5C1435AE0301}"/>
              </a:ext>
            </a:extLst>
          </p:cNvPr>
          <p:cNvCxnSpPr>
            <a:cxnSpLocks/>
          </p:cNvCxnSpPr>
          <p:nvPr/>
        </p:nvCxnSpPr>
        <p:spPr>
          <a:xfrm>
            <a:off x="6335815" y="331846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6BCC092-8F8E-86B1-A423-611F3FB1FA9B}"/>
              </a:ext>
            </a:extLst>
          </p:cNvPr>
          <p:cNvSpPr txBox="1"/>
          <p:nvPr/>
        </p:nvSpPr>
        <p:spPr>
          <a:xfrm>
            <a:off x="383507" y="4993720"/>
            <a:ext cx="4345655"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1. Identify the repeating unit</a:t>
            </a:r>
          </a:p>
        </p:txBody>
      </p:sp>
      <p:sp>
        <p:nvSpPr>
          <p:cNvPr id="45" name="Left Bracket 44">
            <a:extLst>
              <a:ext uri="{FF2B5EF4-FFF2-40B4-BE49-F238E27FC236}">
                <a16:creationId xmlns:a16="http://schemas.microsoft.com/office/drawing/2014/main" id="{55DA7761-3083-4D31-70D0-6DED9BBD487A}"/>
              </a:ext>
            </a:extLst>
          </p:cNvPr>
          <p:cNvSpPr/>
          <p:nvPr/>
        </p:nvSpPr>
        <p:spPr>
          <a:xfrm>
            <a:off x="585788" y="1914525"/>
            <a:ext cx="257175" cy="2671763"/>
          </a:xfrm>
          <a:prstGeom prst="lef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Right Bracket 45">
            <a:extLst>
              <a:ext uri="{FF2B5EF4-FFF2-40B4-BE49-F238E27FC236}">
                <a16:creationId xmlns:a16="http://schemas.microsoft.com/office/drawing/2014/main" id="{620A72D6-41F7-5987-68E4-AB0D0B105B08}"/>
              </a:ext>
            </a:extLst>
          </p:cNvPr>
          <p:cNvSpPr/>
          <p:nvPr/>
        </p:nvSpPr>
        <p:spPr>
          <a:xfrm>
            <a:off x="1685924" y="1900237"/>
            <a:ext cx="357188" cy="2728913"/>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TextBox 46">
            <a:extLst>
              <a:ext uri="{FF2B5EF4-FFF2-40B4-BE49-F238E27FC236}">
                <a16:creationId xmlns:a16="http://schemas.microsoft.com/office/drawing/2014/main" id="{31BFD243-B550-C426-6B7B-FA596028272F}"/>
              </a:ext>
            </a:extLst>
          </p:cNvPr>
          <p:cNvSpPr txBox="1"/>
          <p:nvPr/>
        </p:nvSpPr>
        <p:spPr>
          <a:xfrm>
            <a:off x="407319" y="5589033"/>
            <a:ext cx="6479256"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2. Draw the structure of the repeating unit</a:t>
            </a:r>
          </a:p>
        </p:txBody>
      </p:sp>
      <p:sp>
        <p:nvSpPr>
          <p:cNvPr id="48" name="Text Box 101">
            <a:extLst>
              <a:ext uri="{FF2B5EF4-FFF2-40B4-BE49-F238E27FC236}">
                <a16:creationId xmlns:a16="http://schemas.microsoft.com/office/drawing/2014/main" id="{42E5B025-BF78-D4A2-196E-6EE49F83EE8F}"/>
              </a:ext>
            </a:extLst>
          </p:cNvPr>
          <p:cNvSpPr txBox="1"/>
          <p:nvPr/>
        </p:nvSpPr>
        <p:spPr>
          <a:xfrm>
            <a:off x="8913942" y="302130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9" name="Straight Connector 48">
            <a:extLst>
              <a:ext uri="{FF2B5EF4-FFF2-40B4-BE49-F238E27FC236}">
                <a16:creationId xmlns:a16="http://schemas.microsoft.com/office/drawing/2014/main" id="{52A6691C-115C-2511-5CEC-4B32EEF3F420}"/>
              </a:ext>
            </a:extLst>
          </p:cNvPr>
          <p:cNvCxnSpPr>
            <a:cxnSpLocks/>
          </p:cNvCxnSpPr>
          <p:nvPr/>
        </p:nvCxnSpPr>
        <p:spPr>
          <a:xfrm>
            <a:off x="9345735" y="328036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 Box 102">
            <a:extLst>
              <a:ext uri="{FF2B5EF4-FFF2-40B4-BE49-F238E27FC236}">
                <a16:creationId xmlns:a16="http://schemas.microsoft.com/office/drawing/2014/main" id="{96437C82-7123-4FF2-D26A-79419332618E}"/>
              </a:ext>
            </a:extLst>
          </p:cNvPr>
          <p:cNvSpPr txBox="1"/>
          <p:nvPr/>
        </p:nvSpPr>
        <p:spPr>
          <a:xfrm>
            <a:off x="8959989" y="4024818"/>
            <a:ext cx="146988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CH</a:t>
            </a:r>
            <a:r>
              <a:rPr lang="en-GB" sz="2800" b="1" baseline="-25000" dirty="0">
                <a:effectLst/>
                <a:latin typeface="Century Gothic" panose="020B0502020202020204" pitchFamily="34" charset="0"/>
                <a:ea typeface="Times New Roman" panose="02020603050405020304" pitchFamily="18" charset="0"/>
              </a:rPr>
              <a:t>3</a:t>
            </a:r>
            <a:endParaRPr lang="en-GB" sz="1600" b="1" baseline="-25000" dirty="0">
              <a:effectLst/>
              <a:latin typeface="Times New Roman" panose="02020603050405020304" pitchFamily="18" charset="0"/>
              <a:ea typeface="Times New Roman" panose="02020603050405020304" pitchFamily="18" charset="0"/>
            </a:endParaRPr>
          </a:p>
        </p:txBody>
      </p:sp>
      <p:sp>
        <p:nvSpPr>
          <p:cNvPr id="52" name="Text Box 103">
            <a:extLst>
              <a:ext uri="{FF2B5EF4-FFF2-40B4-BE49-F238E27FC236}">
                <a16:creationId xmlns:a16="http://schemas.microsoft.com/office/drawing/2014/main" id="{855DFA2F-E75F-81D2-D1EC-814BF69624D3}"/>
              </a:ext>
            </a:extLst>
          </p:cNvPr>
          <p:cNvSpPr txBox="1"/>
          <p:nvPr/>
        </p:nvSpPr>
        <p:spPr>
          <a:xfrm>
            <a:off x="8888207" y="2066195"/>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Br</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cxnSp>
        <p:nvCxnSpPr>
          <p:cNvPr id="53" name="Straight Connector 52">
            <a:extLst>
              <a:ext uri="{FF2B5EF4-FFF2-40B4-BE49-F238E27FC236}">
                <a16:creationId xmlns:a16="http://schemas.microsoft.com/office/drawing/2014/main" id="{377651DC-3BBF-09F5-51D3-AC1A495E07B9}"/>
              </a:ext>
            </a:extLst>
          </p:cNvPr>
          <p:cNvCxnSpPr>
            <a:cxnSpLocks/>
          </p:cNvCxnSpPr>
          <p:nvPr/>
        </p:nvCxnSpPr>
        <p:spPr>
          <a:xfrm>
            <a:off x="9932999" y="349392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E0E7C5-2747-B914-0EF3-6D6DB59D24A5}"/>
              </a:ext>
            </a:extLst>
          </p:cNvPr>
          <p:cNvCxnSpPr>
            <a:cxnSpLocks/>
          </p:cNvCxnSpPr>
          <p:nvPr/>
        </p:nvCxnSpPr>
        <p:spPr>
          <a:xfrm>
            <a:off x="9125835" y="351273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E74E38-F7C4-71BA-41B2-3DED5BBBD33E}"/>
              </a:ext>
            </a:extLst>
          </p:cNvPr>
          <p:cNvCxnSpPr>
            <a:cxnSpLocks/>
          </p:cNvCxnSpPr>
          <p:nvPr/>
        </p:nvCxnSpPr>
        <p:spPr>
          <a:xfrm>
            <a:off x="9125835" y="256597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2BA5D6-D347-C593-700B-E7A606C23FEF}"/>
              </a:ext>
            </a:extLst>
          </p:cNvPr>
          <p:cNvCxnSpPr>
            <a:cxnSpLocks/>
          </p:cNvCxnSpPr>
          <p:nvPr/>
        </p:nvCxnSpPr>
        <p:spPr>
          <a:xfrm>
            <a:off x="9932070" y="256372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864CE3-9B98-5141-4C7B-D744D03B150D}"/>
              </a:ext>
            </a:extLst>
          </p:cNvPr>
          <p:cNvSpPr txBox="1"/>
          <p:nvPr/>
        </p:nvSpPr>
        <p:spPr>
          <a:xfrm>
            <a:off x="416844" y="6184345"/>
            <a:ext cx="10113043"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3. Replace the double bond that was broken during polymerisation</a:t>
            </a:r>
          </a:p>
        </p:txBody>
      </p:sp>
      <p:cxnSp>
        <p:nvCxnSpPr>
          <p:cNvPr id="62" name="Straight Connector 61">
            <a:extLst>
              <a:ext uri="{FF2B5EF4-FFF2-40B4-BE49-F238E27FC236}">
                <a16:creationId xmlns:a16="http://schemas.microsoft.com/office/drawing/2014/main" id="{2A72CFDA-B38F-3531-6FE3-C7D42A6D85CE}"/>
              </a:ext>
            </a:extLst>
          </p:cNvPr>
          <p:cNvCxnSpPr>
            <a:cxnSpLocks/>
          </p:cNvCxnSpPr>
          <p:nvPr/>
        </p:nvCxnSpPr>
        <p:spPr>
          <a:xfrm>
            <a:off x="9340972" y="33613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Box 102">
            <a:extLst>
              <a:ext uri="{FF2B5EF4-FFF2-40B4-BE49-F238E27FC236}">
                <a16:creationId xmlns:a16="http://schemas.microsoft.com/office/drawing/2014/main" id="{574E3085-3B3E-54A5-50B1-AAE3F388D0B4}"/>
              </a:ext>
            </a:extLst>
          </p:cNvPr>
          <p:cNvSpPr txBox="1"/>
          <p:nvPr/>
        </p:nvSpPr>
        <p:spPr>
          <a:xfrm>
            <a:off x="2173426" y="4039104"/>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CH</a:t>
            </a:r>
            <a:r>
              <a:rPr lang="en-GB" sz="2800" b="1" baseline="-25000" dirty="0">
                <a:effectLst/>
                <a:latin typeface="Century Gothic" panose="020B0502020202020204" pitchFamily="34" charset="0"/>
                <a:ea typeface="Times New Roman" panose="02020603050405020304" pitchFamily="18" charset="0"/>
              </a:rPr>
              <a:t>3</a:t>
            </a:r>
            <a:endParaRPr lang="en-GB" sz="1600" b="1" baseline="-25000" dirty="0">
              <a:effectLst/>
              <a:latin typeface="Times New Roman" panose="02020603050405020304" pitchFamily="18" charset="0"/>
              <a:ea typeface="Times New Roman" panose="02020603050405020304" pitchFamily="18" charset="0"/>
            </a:endParaRPr>
          </a:p>
        </p:txBody>
      </p:sp>
      <p:sp>
        <p:nvSpPr>
          <p:cNvPr id="26" name="Text Box 103">
            <a:extLst>
              <a:ext uri="{FF2B5EF4-FFF2-40B4-BE49-F238E27FC236}">
                <a16:creationId xmlns:a16="http://schemas.microsoft.com/office/drawing/2014/main" id="{1B8C1FEF-E288-DBBE-8E39-9758E78D9598}"/>
              </a:ext>
            </a:extLst>
          </p:cNvPr>
          <p:cNvSpPr txBox="1"/>
          <p:nvPr/>
        </p:nvSpPr>
        <p:spPr>
          <a:xfrm>
            <a:off x="2158795" y="2080481"/>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Br</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sp>
        <p:nvSpPr>
          <p:cNvPr id="35" name="Text Box 102">
            <a:extLst>
              <a:ext uri="{FF2B5EF4-FFF2-40B4-BE49-F238E27FC236}">
                <a16:creationId xmlns:a16="http://schemas.microsoft.com/office/drawing/2014/main" id="{96E4AA27-0603-F0AF-99FD-4F49904137C7}"/>
              </a:ext>
            </a:extLst>
          </p:cNvPr>
          <p:cNvSpPr txBox="1"/>
          <p:nvPr/>
        </p:nvSpPr>
        <p:spPr>
          <a:xfrm>
            <a:off x="3630750" y="4039104"/>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CH</a:t>
            </a:r>
            <a:r>
              <a:rPr lang="en-GB" sz="2800" b="1" baseline="-25000" dirty="0">
                <a:effectLst/>
                <a:latin typeface="Century Gothic" panose="020B0502020202020204" pitchFamily="34" charset="0"/>
                <a:ea typeface="Times New Roman" panose="02020603050405020304" pitchFamily="18" charset="0"/>
              </a:rPr>
              <a:t>3</a:t>
            </a:r>
            <a:endParaRPr lang="en-GB" sz="1600" b="1" baseline="-25000" dirty="0">
              <a:effectLst/>
              <a:latin typeface="Times New Roman" panose="02020603050405020304" pitchFamily="18" charset="0"/>
              <a:ea typeface="Times New Roman" panose="02020603050405020304" pitchFamily="18" charset="0"/>
            </a:endParaRPr>
          </a:p>
        </p:txBody>
      </p:sp>
      <p:sp>
        <p:nvSpPr>
          <p:cNvPr id="50" name="Text Box 103">
            <a:extLst>
              <a:ext uri="{FF2B5EF4-FFF2-40B4-BE49-F238E27FC236}">
                <a16:creationId xmlns:a16="http://schemas.microsoft.com/office/drawing/2014/main" id="{6D7F7BF9-30EF-1A06-D962-5DF5F5DFEE09}"/>
              </a:ext>
            </a:extLst>
          </p:cNvPr>
          <p:cNvSpPr txBox="1"/>
          <p:nvPr/>
        </p:nvSpPr>
        <p:spPr>
          <a:xfrm>
            <a:off x="3616119" y="2080481"/>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Br</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sp>
        <p:nvSpPr>
          <p:cNvPr id="57" name="Text Box 102">
            <a:extLst>
              <a:ext uri="{FF2B5EF4-FFF2-40B4-BE49-F238E27FC236}">
                <a16:creationId xmlns:a16="http://schemas.microsoft.com/office/drawing/2014/main" id="{2F002F38-2ECB-9F8C-205C-17ADB21A882C}"/>
              </a:ext>
            </a:extLst>
          </p:cNvPr>
          <p:cNvSpPr txBox="1"/>
          <p:nvPr/>
        </p:nvSpPr>
        <p:spPr>
          <a:xfrm>
            <a:off x="5145226" y="4039104"/>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CH</a:t>
            </a:r>
            <a:r>
              <a:rPr lang="en-GB" sz="2800" b="1" baseline="-25000" dirty="0">
                <a:effectLst/>
                <a:latin typeface="Century Gothic" panose="020B0502020202020204" pitchFamily="34" charset="0"/>
                <a:ea typeface="Times New Roman" panose="02020603050405020304" pitchFamily="18" charset="0"/>
              </a:rPr>
              <a:t>3</a:t>
            </a:r>
            <a:endParaRPr lang="en-GB" sz="1600" b="1" baseline="-25000" dirty="0">
              <a:effectLst/>
              <a:latin typeface="Times New Roman" panose="02020603050405020304" pitchFamily="18" charset="0"/>
              <a:ea typeface="Times New Roman" panose="02020603050405020304" pitchFamily="18" charset="0"/>
            </a:endParaRPr>
          </a:p>
        </p:txBody>
      </p:sp>
      <p:sp>
        <p:nvSpPr>
          <p:cNvPr id="58" name="Text Box 103">
            <a:extLst>
              <a:ext uri="{FF2B5EF4-FFF2-40B4-BE49-F238E27FC236}">
                <a16:creationId xmlns:a16="http://schemas.microsoft.com/office/drawing/2014/main" id="{6A46BC90-0F99-CF34-7B13-8DE7445971FB}"/>
              </a:ext>
            </a:extLst>
          </p:cNvPr>
          <p:cNvSpPr txBox="1"/>
          <p:nvPr/>
        </p:nvSpPr>
        <p:spPr>
          <a:xfrm>
            <a:off x="5130595" y="2080481"/>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Br</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spTree>
    <p:extLst>
      <p:ext uri="{BB962C8B-B14F-4D97-AF65-F5344CB8AC3E}">
        <p14:creationId xmlns:p14="http://schemas.microsoft.com/office/powerpoint/2010/main" val="366919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6" grpId="0" animBg="1"/>
      <p:bldP spid="47" grpId="0"/>
      <p:bldP spid="48" grpId="0"/>
      <p:bldP spid="51" grpId="0"/>
      <p:bldP spid="52" grpId="0"/>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85738" y="112712"/>
            <a:ext cx="10620375" cy="720725"/>
          </a:xfrm>
        </p:spPr>
        <p:txBody>
          <a:bodyPr/>
          <a:lstStyle/>
          <a:p>
            <a:r>
              <a:rPr lang="en-US" sz="2600" b="1" dirty="0">
                <a:latin typeface="Century Gothic" panose="020B0502020202020204" pitchFamily="34" charset="0"/>
              </a:rPr>
              <a:t>You: Identifying monomers</a:t>
            </a:r>
          </a:p>
        </p:txBody>
      </p:sp>
      <p:sp>
        <p:nvSpPr>
          <p:cNvPr id="8" name="TextBox 7">
            <a:extLst>
              <a:ext uri="{FF2B5EF4-FFF2-40B4-BE49-F238E27FC236}">
                <a16:creationId xmlns:a16="http://schemas.microsoft.com/office/drawing/2014/main" id="{1F764C78-3DE1-44A0-B656-FB67A825BB1A}"/>
              </a:ext>
            </a:extLst>
          </p:cNvPr>
          <p:cNvSpPr txBox="1"/>
          <p:nvPr/>
        </p:nvSpPr>
        <p:spPr>
          <a:xfrm>
            <a:off x="159670" y="855108"/>
            <a:ext cx="10170193" cy="830997"/>
          </a:xfrm>
          <a:prstGeom prst="rect">
            <a:avLst/>
          </a:prstGeom>
          <a:noFill/>
        </p:spPr>
        <p:txBody>
          <a:bodyPr wrap="square">
            <a:spAutoFit/>
          </a:bodyPr>
          <a:lstStyle/>
          <a:p>
            <a:r>
              <a:rPr lang="en-US" sz="2400" dirty="0">
                <a:latin typeface="Century Gothic" panose="020B0502020202020204" pitchFamily="34" charset="0"/>
              </a:rPr>
              <a:t>The displayed formula below shows part of a polymer.</a:t>
            </a:r>
          </a:p>
          <a:p>
            <a:r>
              <a:rPr lang="en-US" sz="2400" dirty="0">
                <a:latin typeface="Century Gothic" panose="020B0502020202020204" pitchFamily="34" charset="0"/>
              </a:rPr>
              <a:t>Draw the displayed formula of the monomer. </a:t>
            </a:r>
          </a:p>
        </p:txBody>
      </p:sp>
      <p:sp>
        <p:nvSpPr>
          <p:cNvPr id="3" name="Text Box 101">
            <a:extLst>
              <a:ext uri="{FF2B5EF4-FFF2-40B4-BE49-F238E27FC236}">
                <a16:creationId xmlns:a16="http://schemas.microsoft.com/office/drawing/2014/main" id="{9929947A-3835-7D79-C1D5-237EE3DCE853}"/>
              </a:ext>
            </a:extLst>
          </p:cNvPr>
          <p:cNvSpPr txBox="1"/>
          <p:nvPr/>
        </p:nvSpPr>
        <p:spPr>
          <a:xfrm>
            <a:off x="674817" y="3011781"/>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 name="Straight Connector 3">
            <a:extLst>
              <a:ext uri="{FF2B5EF4-FFF2-40B4-BE49-F238E27FC236}">
                <a16:creationId xmlns:a16="http://schemas.microsoft.com/office/drawing/2014/main" id="{674FEA3B-3FB1-074C-FAB7-07C7427CA29E}"/>
              </a:ext>
            </a:extLst>
          </p:cNvPr>
          <p:cNvCxnSpPr>
            <a:cxnSpLocks/>
          </p:cNvCxnSpPr>
          <p:nvPr/>
        </p:nvCxnSpPr>
        <p:spPr>
          <a:xfrm>
            <a:off x="1106610" y="3270837"/>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81AC07BC-7514-FA6D-A71D-120390D23329}"/>
              </a:ext>
            </a:extLst>
          </p:cNvPr>
          <p:cNvCxnSpPr>
            <a:cxnSpLocks/>
          </p:cNvCxnSpPr>
          <p:nvPr/>
        </p:nvCxnSpPr>
        <p:spPr>
          <a:xfrm>
            <a:off x="330304" y="328036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 Box 102">
            <a:extLst>
              <a:ext uri="{FF2B5EF4-FFF2-40B4-BE49-F238E27FC236}">
                <a16:creationId xmlns:a16="http://schemas.microsoft.com/office/drawing/2014/main" id="{217A212F-DEE0-D5A4-F9EF-92CF292BCE2E}"/>
              </a:ext>
            </a:extLst>
          </p:cNvPr>
          <p:cNvSpPr txBox="1"/>
          <p:nvPr/>
        </p:nvSpPr>
        <p:spPr>
          <a:xfrm>
            <a:off x="549416" y="4001004"/>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baseline="-25000" dirty="0">
                <a:effectLst/>
                <a:latin typeface="Century Gothic" panose="020B0502020202020204" pitchFamily="34" charset="0"/>
                <a:ea typeface="Times New Roman" panose="02020603050405020304" pitchFamily="18" charset="0"/>
              </a:rPr>
              <a:t>2</a:t>
            </a:r>
            <a:r>
              <a:rPr lang="en-GB" sz="2800" b="1" dirty="0">
                <a:effectLst/>
                <a:latin typeface="Century Gothic" panose="020B0502020202020204" pitchFamily="34" charset="0"/>
                <a:ea typeface="Times New Roman" panose="02020603050405020304" pitchFamily="18" charset="0"/>
              </a:rPr>
              <a:t>H</a:t>
            </a:r>
            <a:r>
              <a:rPr lang="en-GB" sz="2800" b="1" baseline="-25000" dirty="0">
                <a:effectLst/>
                <a:latin typeface="Century Gothic" panose="020B0502020202020204" pitchFamily="34" charset="0"/>
                <a:ea typeface="Times New Roman" panose="02020603050405020304" pitchFamily="18" charset="0"/>
              </a:rPr>
              <a:t>5</a:t>
            </a:r>
            <a:r>
              <a:rPr lang="en-GB" sz="2800" b="1" dirty="0">
                <a:effectLst/>
                <a:latin typeface="Century Gothic" panose="020B0502020202020204" pitchFamily="34" charset="0"/>
                <a:ea typeface="Times New Roman" panose="02020603050405020304" pitchFamily="18" charset="0"/>
              </a:rPr>
              <a:t>  H</a:t>
            </a:r>
            <a:endParaRPr lang="en-GB" sz="1600" b="1" baseline="-25000" dirty="0">
              <a:effectLst/>
              <a:latin typeface="Times New Roman" panose="02020603050405020304" pitchFamily="18" charset="0"/>
              <a:ea typeface="Times New Roman" panose="02020603050405020304" pitchFamily="18" charset="0"/>
            </a:endParaRPr>
          </a:p>
        </p:txBody>
      </p:sp>
      <p:sp>
        <p:nvSpPr>
          <p:cNvPr id="7" name="Text Box 103">
            <a:extLst>
              <a:ext uri="{FF2B5EF4-FFF2-40B4-BE49-F238E27FC236}">
                <a16:creationId xmlns:a16="http://schemas.microsoft.com/office/drawing/2014/main" id="{8D91072C-528E-071D-F52E-CA7959EC6485}"/>
              </a:ext>
            </a:extLst>
          </p:cNvPr>
          <p:cNvSpPr txBox="1"/>
          <p:nvPr/>
        </p:nvSpPr>
        <p:spPr>
          <a:xfrm>
            <a:off x="620506" y="2056669"/>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dirty="0">
                <a:latin typeface="PT Sans" panose="020B0503020203020204" pitchFamily="34" charset="77"/>
                <a:ea typeface="Times New Roman" panose="02020603050405020304" pitchFamily="18" charset="0"/>
              </a:rPr>
              <a:t>l</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cxnSp>
        <p:nvCxnSpPr>
          <p:cNvPr id="9" name="Straight Connector 8">
            <a:extLst>
              <a:ext uri="{FF2B5EF4-FFF2-40B4-BE49-F238E27FC236}">
                <a16:creationId xmlns:a16="http://schemas.microsoft.com/office/drawing/2014/main" id="{0DBF13EF-B29F-EF95-EE79-C93B89BD0D2C}"/>
              </a:ext>
            </a:extLst>
          </p:cNvPr>
          <p:cNvCxnSpPr>
            <a:cxnSpLocks/>
          </p:cNvCxnSpPr>
          <p:nvPr/>
        </p:nvCxnSpPr>
        <p:spPr>
          <a:xfrm>
            <a:off x="1693874" y="348440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5FFF4E-D3F4-1153-9240-017D4942C94D}"/>
              </a:ext>
            </a:extLst>
          </p:cNvPr>
          <p:cNvCxnSpPr>
            <a:cxnSpLocks/>
          </p:cNvCxnSpPr>
          <p:nvPr/>
        </p:nvCxnSpPr>
        <p:spPr>
          <a:xfrm>
            <a:off x="886710" y="350320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F8DBC7E-0745-8B03-1426-5D429E6BCA7A}"/>
              </a:ext>
            </a:extLst>
          </p:cNvPr>
          <p:cNvCxnSpPr>
            <a:cxnSpLocks/>
          </p:cNvCxnSpPr>
          <p:nvPr/>
        </p:nvCxnSpPr>
        <p:spPr>
          <a:xfrm>
            <a:off x="886710" y="255645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312652-C572-8A75-154E-929E08AD3921}"/>
              </a:ext>
            </a:extLst>
          </p:cNvPr>
          <p:cNvCxnSpPr>
            <a:cxnSpLocks/>
          </p:cNvCxnSpPr>
          <p:nvPr/>
        </p:nvCxnSpPr>
        <p:spPr>
          <a:xfrm>
            <a:off x="1692945" y="255419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1068892-2782-D740-B4DE-AB82649D70A2}"/>
              </a:ext>
            </a:extLst>
          </p:cNvPr>
          <p:cNvCxnSpPr>
            <a:cxnSpLocks/>
          </p:cNvCxnSpPr>
          <p:nvPr/>
        </p:nvCxnSpPr>
        <p:spPr>
          <a:xfrm>
            <a:off x="1840016" y="327559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Box 101">
            <a:extLst>
              <a:ext uri="{FF2B5EF4-FFF2-40B4-BE49-F238E27FC236}">
                <a16:creationId xmlns:a16="http://schemas.microsoft.com/office/drawing/2014/main" id="{66C75098-49B0-2326-B5C4-52340D7DABC0}"/>
              </a:ext>
            </a:extLst>
          </p:cNvPr>
          <p:cNvSpPr txBox="1"/>
          <p:nvPr/>
        </p:nvSpPr>
        <p:spPr>
          <a:xfrm>
            <a:off x="2170242" y="3026069"/>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15" name="Straight Connector 14">
            <a:extLst>
              <a:ext uri="{FF2B5EF4-FFF2-40B4-BE49-F238E27FC236}">
                <a16:creationId xmlns:a16="http://schemas.microsoft.com/office/drawing/2014/main" id="{0A01EC82-2E13-064D-0B15-B7F59C95E5B5}"/>
              </a:ext>
            </a:extLst>
          </p:cNvPr>
          <p:cNvCxnSpPr>
            <a:cxnSpLocks/>
          </p:cNvCxnSpPr>
          <p:nvPr/>
        </p:nvCxnSpPr>
        <p:spPr>
          <a:xfrm>
            <a:off x="2602035" y="32851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139508-FAF2-394E-70BA-C49024CADD03}"/>
              </a:ext>
            </a:extLst>
          </p:cNvPr>
          <p:cNvCxnSpPr>
            <a:cxnSpLocks/>
          </p:cNvCxnSpPr>
          <p:nvPr/>
        </p:nvCxnSpPr>
        <p:spPr>
          <a:xfrm>
            <a:off x="3189299" y="349869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F56C94C-E6B4-45DB-1BE1-2B5626D3A8FD}"/>
              </a:ext>
            </a:extLst>
          </p:cNvPr>
          <p:cNvCxnSpPr>
            <a:cxnSpLocks/>
          </p:cNvCxnSpPr>
          <p:nvPr/>
        </p:nvCxnSpPr>
        <p:spPr>
          <a:xfrm>
            <a:off x="2382135" y="351749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C89E90-89E8-890E-0E47-C8E7A000FF0A}"/>
              </a:ext>
            </a:extLst>
          </p:cNvPr>
          <p:cNvCxnSpPr>
            <a:cxnSpLocks/>
          </p:cNvCxnSpPr>
          <p:nvPr/>
        </p:nvCxnSpPr>
        <p:spPr>
          <a:xfrm>
            <a:off x="2382135" y="257074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5C37518-513D-3CBE-69D5-103B56F47994}"/>
              </a:ext>
            </a:extLst>
          </p:cNvPr>
          <p:cNvCxnSpPr>
            <a:cxnSpLocks/>
          </p:cNvCxnSpPr>
          <p:nvPr/>
        </p:nvCxnSpPr>
        <p:spPr>
          <a:xfrm>
            <a:off x="3188370" y="256848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43F2F84-EBCA-1418-7D11-0729DA95DE44}"/>
              </a:ext>
            </a:extLst>
          </p:cNvPr>
          <p:cNvCxnSpPr>
            <a:cxnSpLocks/>
          </p:cNvCxnSpPr>
          <p:nvPr/>
        </p:nvCxnSpPr>
        <p:spPr>
          <a:xfrm>
            <a:off x="3335441" y="328988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 Box 101">
            <a:extLst>
              <a:ext uri="{FF2B5EF4-FFF2-40B4-BE49-F238E27FC236}">
                <a16:creationId xmlns:a16="http://schemas.microsoft.com/office/drawing/2014/main" id="{C5B380FE-8708-D2D3-7900-E7CAE135199F}"/>
              </a:ext>
            </a:extLst>
          </p:cNvPr>
          <p:cNvSpPr txBox="1"/>
          <p:nvPr/>
        </p:nvSpPr>
        <p:spPr>
          <a:xfrm>
            <a:off x="3656141" y="304035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24" name="Straight Connector 23">
            <a:extLst>
              <a:ext uri="{FF2B5EF4-FFF2-40B4-BE49-F238E27FC236}">
                <a16:creationId xmlns:a16="http://schemas.microsoft.com/office/drawing/2014/main" id="{9F052A7D-C7FA-8E84-27F4-133DB954FFEA}"/>
              </a:ext>
            </a:extLst>
          </p:cNvPr>
          <p:cNvCxnSpPr>
            <a:cxnSpLocks/>
          </p:cNvCxnSpPr>
          <p:nvPr/>
        </p:nvCxnSpPr>
        <p:spPr>
          <a:xfrm>
            <a:off x="4087934" y="329941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90CACCE-A058-B6A4-65B4-9651AA25C5D2}"/>
              </a:ext>
            </a:extLst>
          </p:cNvPr>
          <p:cNvCxnSpPr>
            <a:cxnSpLocks/>
          </p:cNvCxnSpPr>
          <p:nvPr/>
        </p:nvCxnSpPr>
        <p:spPr>
          <a:xfrm>
            <a:off x="4675198" y="351297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49D011E-5A8A-8739-FF1D-A51C75E16224}"/>
              </a:ext>
            </a:extLst>
          </p:cNvPr>
          <p:cNvCxnSpPr>
            <a:cxnSpLocks/>
          </p:cNvCxnSpPr>
          <p:nvPr/>
        </p:nvCxnSpPr>
        <p:spPr>
          <a:xfrm>
            <a:off x="3868034" y="353178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EF401-E3FA-A8E4-144B-E5B5E6D5DDA6}"/>
              </a:ext>
            </a:extLst>
          </p:cNvPr>
          <p:cNvCxnSpPr>
            <a:cxnSpLocks/>
          </p:cNvCxnSpPr>
          <p:nvPr/>
        </p:nvCxnSpPr>
        <p:spPr>
          <a:xfrm>
            <a:off x="3868034" y="258502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DAAF17-44A6-863A-9FFA-5BD0C11BBC8D}"/>
              </a:ext>
            </a:extLst>
          </p:cNvPr>
          <p:cNvCxnSpPr>
            <a:cxnSpLocks/>
          </p:cNvCxnSpPr>
          <p:nvPr/>
        </p:nvCxnSpPr>
        <p:spPr>
          <a:xfrm>
            <a:off x="4674269" y="258277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6DC3571-C78D-617C-E889-488A02DFBF85}"/>
              </a:ext>
            </a:extLst>
          </p:cNvPr>
          <p:cNvCxnSpPr>
            <a:cxnSpLocks/>
          </p:cNvCxnSpPr>
          <p:nvPr/>
        </p:nvCxnSpPr>
        <p:spPr>
          <a:xfrm>
            <a:off x="4821340" y="330417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Box 101">
            <a:extLst>
              <a:ext uri="{FF2B5EF4-FFF2-40B4-BE49-F238E27FC236}">
                <a16:creationId xmlns:a16="http://schemas.microsoft.com/office/drawing/2014/main" id="{5CFED3B7-544D-3B15-48E2-8C8D7E91F686}"/>
              </a:ext>
            </a:extLst>
          </p:cNvPr>
          <p:cNvSpPr txBox="1"/>
          <p:nvPr/>
        </p:nvSpPr>
        <p:spPr>
          <a:xfrm>
            <a:off x="5170616" y="305464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33" name="Straight Connector 32">
            <a:extLst>
              <a:ext uri="{FF2B5EF4-FFF2-40B4-BE49-F238E27FC236}">
                <a16:creationId xmlns:a16="http://schemas.microsoft.com/office/drawing/2014/main" id="{9DF22E12-E7BA-F35F-DA59-48B94EAD512B}"/>
              </a:ext>
            </a:extLst>
          </p:cNvPr>
          <p:cNvCxnSpPr>
            <a:cxnSpLocks/>
          </p:cNvCxnSpPr>
          <p:nvPr/>
        </p:nvCxnSpPr>
        <p:spPr>
          <a:xfrm>
            <a:off x="5602409" y="3313701"/>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69B5FF1-025C-1162-C06C-268AA078B935}"/>
              </a:ext>
            </a:extLst>
          </p:cNvPr>
          <p:cNvCxnSpPr>
            <a:cxnSpLocks/>
          </p:cNvCxnSpPr>
          <p:nvPr/>
        </p:nvCxnSpPr>
        <p:spPr>
          <a:xfrm>
            <a:off x="6189673" y="352726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75295E1-5724-D20D-F582-6C4629BE8479}"/>
              </a:ext>
            </a:extLst>
          </p:cNvPr>
          <p:cNvCxnSpPr>
            <a:cxnSpLocks/>
          </p:cNvCxnSpPr>
          <p:nvPr/>
        </p:nvCxnSpPr>
        <p:spPr>
          <a:xfrm>
            <a:off x="5382509" y="354606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D042037-E84F-3E25-A021-BDAC2719B5FB}"/>
              </a:ext>
            </a:extLst>
          </p:cNvPr>
          <p:cNvCxnSpPr>
            <a:cxnSpLocks/>
          </p:cNvCxnSpPr>
          <p:nvPr/>
        </p:nvCxnSpPr>
        <p:spPr>
          <a:xfrm>
            <a:off x="5382509" y="259931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3C8C0AB-92A1-8679-1421-67E388275E9A}"/>
              </a:ext>
            </a:extLst>
          </p:cNvPr>
          <p:cNvCxnSpPr>
            <a:cxnSpLocks/>
          </p:cNvCxnSpPr>
          <p:nvPr/>
        </p:nvCxnSpPr>
        <p:spPr>
          <a:xfrm>
            <a:off x="6188744" y="259705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6003C95-1B26-D852-BB7B-5C1435AE0301}"/>
              </a:ext>
            </a:extLst>
          </p:cNvPr>
          <p:cNvCxnSpPr>
            <a:cxnSpLocks/>
          </p:cNvCxnSpPr>
          <p:nvPr/>
        </p:nvCxnSpPr>
        <p:spPr>
          <a:xfrm>
            <a:off x="6335815" y="331846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86BCC092-8F8E-86B1-A423-611F3FB1FA9B}"/>
              </a:ext>
            </a:extLst>
          </p:cNvPr>
          <p:cNvSpPr txBox="1"/>
          <p:nvPr/>
        </p:nvSpPr>
        <p:spPr>
          <a:xfrm>
            <a:off x="383507" y="4993720"/>
            <a:ext cx="4345655"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1. Identify the repeating unit</a:t>
            </a:r>
          </a:p>
        </p:txBody>
      </p:sp>
      <p:sp>
        <p:nvSpPr>
          <p:cNvPr id="45" name="Left Bracket 44">
            <a:extLst>
              <a:ext uri="{FF2B5EF4-FFF2-40B4-BE49-F238E27FC236}">
                <a16:creationId xmlns:a16="http://schemas.microsoft.com/office/drawing/2014/main" id="{55DA7761-3083-4D31-70D0-6DED9BBD487A}"/>
              </a:ext>
            </a:extLst>
          </p:cNvPr>
          <p:cNvSpPr/>
          <p:nvPr/>
        </p:nvSpPr>
        <p:spPr>
          <a:xfrm>
            <a:off x="471488" y="1928813"/>
            <a:ext cx="257175" cy="2671763"/>
          </a:xfrm>
          <a:prstGeom prst="leftBracket">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6" name="Right Bracket 45">
            <a:extLst>
              <a:ext uri="{FF2B5EF4-FFF2-40B4-BE49-F238E27FC236}">
                <a16:creationId xmlns:a16="http://schemas.microsoft.com/office/drawing/2014/main" id="{620A72D6-41F7-5987-68E4-AB0D0B105B08}"/>
              </a:ext>
            </a:extLst>
          </p:cNvPr>
          <p:cNvSpPr/>
          <p:nvPr/>
        </p:nvSpPr>
        <p:spPr>
          <a:xfrm>
            <a:off x="1685924" y="1900237"/>
            <a:ext cx="357188" cy="2728913"/>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7" name="TextBox 46">
            <a:extLst>
              <a:ext uri="{FF2B5EF4-FFF2-40B4-BE49-F238E27FC236}">
                <a16:creationId xmlns:a16="http://schemas.microsoft.com/office/drawing/2014/main" id="{31BFD243-B550-C426-6B7B-FA596028272F}"/>
              </a:ext>
            </a:extLst>
          </p:cNvPr>
          <p:cNvSpPr txBox="1"/>
          <p:nvPr/>
        </p:nvSpPr>
        <p:spPr>
          <a:xfrm>
            <a:off x="407319" y="5589033"/>
            <a:ext cx="6479256"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2. Draw the structure of the repeating unit</a:t>
            </a:r>
          </a:p>
        </p:txBody>
      </p:sp>
      <p:sp>
        <p:nvSpPr>
          <p:cNvPr id="48" name="Text Box 101">
            <a:extLst>
              <a:ext uri="{FF2B5EF4-FFF2-40B4-BE49-F238E27FC236}">
                <a16:creationId xmlns:a16="http://schemas.microsoft.com/office/drawing/2014/main" id="{42E5B025-BF78-D4A2-196E-6EE49F83EE8F}"/>
              </a:ext>
            </a:extLst>
          </p:cNvPr>
          <p:cNvSpPr txBox="1"/>
          <p:nvPr/>
        </p:nvSpPr>
        <p:spPr>
          <a:xfrm>
            <a:off x="8913942" y="3021307"/>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cxnSp>
        <p:nvCxnSpPr>
          <p:cNvPr id="49" name="Straight Connector 48">
            <a:extLst>
              <a:ext uri="{FF2B5EF4-FFF2-40B4-BE49-F238E27FC236}">
                <a16:creationId xmlns:a16="http://schemas.microsoft.com/office/drawing/2014/main" id="{52A6691C-115C-2511-5CEC-4B32EEF3F420}"/>
              </a:ext>
            </a:extLst>
          </p:cNvPr>
          <p:cNvCxnSpPr>
            <a:cxnSpLocks/>
          </p:cNvCxnSpPr>
          <p:nvPr/>
        </p:nvCxnSpPr>
        <p:spPr>
          <a:xfrm>
            <a:off x="9345735" y="328036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 Box 102">
            <a:extLst>
              <a:ext uri="{FF2B5EF4-FFF2-40B4-BE49-F238E27FC236}">
                <a16:creationId xmlns:a16="http://schemas.microsoft.com/office/drawing/2014/main" id="{96437C82-7123-4FF2-D26A-79419332618E}"/>
              </a:ext>
            </a:extLst>
          </p:cNvPr>
          <p:cNvSpPr txBox="1"/>
          <p:nvPr/>
        </p:nvSpPr>
        <p:spPr>
          <a:xfrm>
            <a:off x="8774252" y="3996243"/>
            <a:ext cx="146988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baseline="-25000" dirty="0">
                <a:effectLst/>
                <a:latin typeface="Century Gothic" panose="020B0502020202020204" pitchFamily="34" charset="0"/>
                <a:ea typeface="Times New Roman" panose="02020603050405020304" pitchFamily="18" charset="0"/>
              </a:rPr>
              <a:t>2</a:t>
            </a:r>
            <a:r>
              <a:rPr lang="en-GB" sz="2800" b="1" dirty="0">
                <a:effectLst/>
                <a:latin typeface="Century Gothic" panose="020B0502020202020204" pitchFamily="34" charset="0"/>
                <a:ea typeface="Times New Roman" panose="02020603050405020304" pitchFamily="18" charset="0"/>
              </a:rPr>
              <a:t>H</a:t>
            </a:r>
            <a:r>
              <a:rPr lang="en-GB" sz="2800" b="1" baseline="-25000" dirty="0">
                <a:effectLst/>
                <a:latin typeface="Century Gothic" panose="020B0502020202020204" pitchFamily="34" charset="0"/>
                <a:ea typeface="Times New Roman" panose="02020603050405020304" pitchFamily="18" charset="0"/>
              </a:rPr>
              <a:t>5</a:t>
            </a:r>
            <a:r>
              <a:rPr lang="en-GB" sz="2800" b="1" dirty="0">
                <a:effectLst/>
                <a:latin typeface="Century Gothic" panose="020B0502020202020204" pitchFamily="34" charset="0"/>
                <a:ea typeface="Times New Roman" panose="02020603050405020304" pitchFamily="18" charset="0"/>
              </a:rPr>
              <a:t>  H</a:t>
            </a:r>
            <a:endParaRPr lang="en-GB" sz="1600" b="1" baseline="-25000" dirty="0">
              <a:effectLst/>
              <a:latin typeface="Times New Roman" panose="02020603050405020304" pitchFamily="18" charset="0"/>
              <a:ea typeface="Times New Roman" panose="02020603050405020304" pitchFamily="18" charset="0"/>
            </a:endParaRPr>
          </a:p>
        </p:txBody>
      </p:sp>
      <p:sp>
        <p:nvSpPr>
          <p:cNvPr id="52" name="Text Box 103">
            <a:extLst>
              <a:ext uri="{FF2B5EF4-FFF2-40B4-BE49-F238E27FC236}">
                <a16:creationId xmlns:a16="http://schemas.microsoft.com/office/drawing/2014/main" id="{855DFA2F-E75F-81D2-D1EC-814BF69624D3}"/>
              </a:ext>
            </a:extLst>
          </p:cNvPr>
          <p:cNvSpPr txBox="1"/>
          <p:nvPr/>
        </p:nvSpPr>
        <p:spPr>
          <a:xfrm>
            <a:off x="8888207" y="2066195"/>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C</a:t>
            </a:r>
            <a:r>
              <a:rPr lang="en-GB" sz="2800" b="1" dirty="0">
                <a:latin typeface="PT Sans" panose="020B0503020203020204" pitchFamily="34" charset="77"/>
                <a:ea typeface="Times New Roman" panose="02020603050405020304" pitchFamily="18" charset="0"/>
              </a:rPr>
              <a:t>l</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cxnSp>
        <p:nvCxnSpPr>
          <p:cNvPr id="53" name="Straight Connector 52">
            <a:extLst>
              <a:ext uri="{FF2B5EF4-FFF2-40B4-BE49-F238E27FC236}">
                <a16:creationId xmlns:a16="http://schemas.microsoft.com/office/drawing/2014/main" id="{377651DC-3BBF-09F5-51D3-AC1A495E07B9}"/>
              </a:ext>
            </a:extLst>
          </p:cNvPr>
          <p:cNvCxnSpPr>
            <a:cxnSpLocks/>
          </p:cNvCxnSpPr>
          <p:nvPr/>
        </p:nvCxnSpPr>
        <p:spPr>
          <a:xfrm>
            <a:off x="9932999" y="349392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CE0E7C5-2747-B914-0EF3-6D6DB59D24A5}"/>
              </a:ext>
            </a:extLst>
          </p:cNvPr>
          <p:cNvCxnSpPr>
            <a:cxnSpLocks/>
          </p:cNvCxnSpPr>
          <p:nvPr/>
        </p:nvCxnSpPr>
        <p:spPr>
          <a:xfrm>
            <a:off x="9125835" y="351273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34E74E38-F7C4-71BA-41B2-3DED5BBBD33E}"/>
              </a:ext>
            </a:extLst>
          </p:cNvPr>
          <p:cNvCxnSpPr>
            <a:cxnSpLocks/>
          </p:cNvCxnSpPr>
          <p:nvPr/>
        </p:nvCxnSpPr>
        <p:spPr>
          <a:xfrm>
            <a:off x="9125835" y="256597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2BA5D6-D347-C593-700B-E7A606C23FEF}"/>
              </a:ext>
            </a:extLst>
          </p:cNvPr>
          <p:cNvCxnSpPr>
            <a:cxnSpLocks/>
          </p:cNvCxnSpPr>
          <p:nvPr/>
        </p:nvCxnSpPr>
        <p:spPr>
          <a:xfrm>
            <a:off x="9932070" y="256372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5B864CE3-9B98-5141-4C7B-D744D03B150D}"/>
              </a:ext>
            </a:extLst>
          </p:cNvPr>
          <p:cNvSpPr txBox="1"/>
          <p:nvPr/>
        </p:nvSpPr>
        <p:spPr>
          <a:xfrm>
            <a:off x="416844" y="6184345"/>
            <a:ext cx="10113043" cy="461665"/>
          </a:xfrm>
          <a:prstGeom prst="rect">
            <a:avLst/>
          </a:prstGeom>
          <a:noFill/>
        </p:spPr>
        <p:txBody>
          <a:bodyPr wrap="square">
            <a:spAutoFit/>
          </a:bodyPr>
          <a:lstStyle/>
          <a:p>
            <a:r>
              <a:rPr lang="en-US" sz="2400" b="1" dirty="0">
                <a:solidFill>
                  <a:srgbClr val="009193"/>
                </a:solidFill>
                <a:latin typeface="Century Gothic" panose="020B0502020202020204" pitchFamily="34" charset="0"/>
              </a:rPr>
              <a:t>3. Replace the double bond that was broken during polymerisation</a:t>
            </a:r>
          </a:p>
        </p:txBody>
      </p:sp>
      <p:cxnSp>
        <p:nvCxnSpPr>
          <p:cNvPr id="62" name="Straight Connector 61">
            <a:extLst>
              <a:ext uri="{FF2B5EF4-FFF2-40B4-BE49-F238E27FC236}">
                <a16:creationId xmlns:a16="http://schemas.microsoft.com/office/drawing/2014/main" id="{2A72CFDA-B38F-3531-6FE3-C7D42A6D85CE}"/>
              </a:ext>
            </a:extLst>
          </p:cNvPr>
          <p:cNvCxnSpPr>
            <a:cxnSpLocks/>
          </p:cNvCxnSpPr>
          <p:nvPr/>
        </p:nvCxnSpPr>
        <p:spPr>
          <a:xfrm>
            <a:off x="9340972" y="33613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Box 102">
            <a:extLst>
              <a:ext uri="{FF2B5EF4-FFF2-40B4-BE49-F238E27FC236}">
                <a16:creationId xmlns:a16="http://schemas.microsoft.com/office/drawing/2014/main" id="{F7500E0D-9229-21BF-7C5C-2E7BBD7E013A}"/>
              </a:ext>
            </a:extLst>
          </p:cNvPr>
          <p:cNvSpPr txBox="1"/>
          <p:nvPr/>
        </p:nvSpPr>
        <p:spPr>
          <a:xfrm>
            <a:off x="2030553" y="3996241"/>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baseline="-25000" dirty="0">
                <a:effectLst/>
                <a:latin typeface="Century Gothic" panose="020B0502020202020204" pitchFamily="34" charset="0"/>
                <a:ea typeface="Times New Roman" panose="02020603050405020304" pitchFamily="18" charset="0"/>
              </a:rPr>
              <a:t>2</a:t>
            </a:r>
            <a:r>
              <a:rPr lang="en-GB" sz="2800" b="1" dirty="0">
                <a:effectLst/>
                <a:latin typeface="Century Gothic" panose="020B0502020202020204" pitchFamily="34" charset="0"/>
                <a:ea typeface="Times New Roman" panose="02020603050405020304" pitchFamily="18" charset="0"/>
              </a:rPr>
              <a:t>H</a:t>
            </a:r>
            <a:r>
              <a:rPr lang="en-GB" sz="2800" b="1" baseline="-25000" dirty="0">
                <a:effectLst/>
                <a:latin typeface="Century Gothic" panose="020B0502020202020204" pitchFamily="34" charset="0"/>
                <a:ea typeface="Times New Roman" panose="02020603050405020304" pitchFamily="18" charset="0"/>
              </a:rPr>
              <a:t>5</a:t>
            </a:r>
            <a:r>
              <a:rPr lang="en-GB" sz="2800" b="1" dirty="0">
                <a:effectLst/>
                <a:latin typeface="Century Gothic" panose="020B0502020202020204" pitchFamily="34" charset="0"/>
                <a:ea typeface="Times New Roman" panose="02020603050405020304" pitchFamily="18" charset="0"/>
              </a:rPr>
              <a:t>  H</a:t>
            </a:r>
            <a:endParaRPr lang="en-GB" sz="1600" b="1" baseline="-25000" dirty="0">
              <a:effectLst/>
              <a:latin typeface="Times New Roman" panose="02020603050405020304" pitchFamily="18" charset="0"/>
              <a:ea typeface="Times New Roman" panose="02020603050405020304" pitchFamily="18" charset="0"/>
            </a:endParaRPr>
          </a:p>
        </p:txBody>
      </p:sp>
      <p:sp>
        <p:nvSpPr>
          <p:cNvPr id="25" name="Text Box 103">
            <a:extLst>
              <a:ext uri="{FF2B5EF4-FFF2-40B4-BE49-F238E27FC236}">
                <a16:creationId xmlns:a16="http://schemas.microsoft.com/office/drawing/2014/main" id="{C1BA37B3-3384-8792-160A-8AE054B5E842}"/>
              </a:ext>
            </a:extLst>
          </p:cNvPr>
          <p:cNvSpPr txBox="1"/>
          <p:nvPr/>
        </p:nvSpPr>
        <p:spPr>
          <a:xfrm>
            <a:off x="2115931" y="2066194"/>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dirty="0">
                <a:latin typeface="PT Sans" panose="020B0503020203020204" pitchFamily="34" charset="77"/>
                <a:ea typeface="Times New Roman" panose="02020603050405020304" pitchFamily="18" charset="0"/>
              </a:rPr>
              <a:t>l</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sp>
        <p:nvSpPr>
          <p:cNvPr id="34" name="Text Box 102">
            <a:extLst>
              <a:ext uri="{FF2B5EF4-FFF2-40B4-BE49-F238E27FC236}">
                <a16:creationId xmlns:a16="http://schemas.microsoft.com/office/drawing/2014/main" id="{4CCB9D58-1418-BA22-B828-5E1843CEA3DF}"/>
              </a:ext>
            </a:extLst>
          </p:cNvPr>
          <p:cNvSpPr txBox="1"/>
          <p:nvPr/>
        </p:nvSpPr>
        <p:spPr>
          <a:xfrm>
            <a:off x="3511691" y="4020053"/>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baseline="-25000" dirty="0">
                <a:effectLst/>
                <a:latin typeface="Century Gothic" panose="020B0502020202020204" pitchFamily="34" charset="0"/>
                <a:ea typeface="Times New Roman" panose="02020603050405020304" pitchFamily="18" charset="0"/>
              </a:rPr>
              <a:t>2</a:t>
            </a:r>
            <a:r>
              <a:rPr lang="en-GB" sz="2800" b="1" dirty="0">
                <a:effectLst/>
                <a:latin typeface="Century Gothic" panose="020B0502020202020204" pitchFamily="34" charset="0"/>
                <a:ea typeface="Times New Roman" panose="02020603050405020304" pitchFamily="18" charset="0"/>
              </a:rPr>
              <a:t>H</a:t>
            </a:r>
            <a:r>
              <a:rPr lang="en-GB" sz="2800" b="1" baseline="-25000" dirty="0">
                <a:effectLst/>
                <a:latin typeface="Century Gothic" panose="020B0502020202020204" pitchFamily="34" charset="0"/>
                <a:ea typeface="Times New Roman" panose="02020603050405020304" pitchFamily="18" charset="0"/>
              </a:rPr>
              <a:t>5</a:t>
            </a:r>
            <a:r>
              <a:rPr lang="en-GB" sz="2800" b="1" dirty="0">
                <a:effectLst/>
                <a:latin typeface="Century Gothic" panose="020B0502020202020204" pitchFamily="34" charset="0"/>
                <a:ea typeface="Times New Roman" panose="02020603050405020304" pitchFamily="18" charset="0"/>
              </a:rPr>
              <a:t>  H</a:t>
            </a:r>
            <a:endParaRPr lang="en-GB" sz="1600" b="1" baseline="-25000" dirty="0">
              <a:effectLst/>
              <a:latin typeface="Times New Roman" panose="02020603050405020304" pitchFamily="18" charset="0"/>
              <a:ea typeface="Times New Roman" panose="02020603050405020304" pitchFamily="18" charset="0"/>
            </a:endParaRPr>
          </a:p>
        </p:txBody>
      </p:sp>
      <p:sp>
        <p:nvSpPr>
          <p:cNvPr id="41" name="Text Box 103">
            <a:extLst>
              <a:ext uri="{FF2B5EF4-FFF2-40B4-BE49-F238E27FC236}">
                <a16:creationId xmlns:a16="http://schemas.microsoft.com/office/drawing/2014/main" id="{D4BD4A30-82AD-2795-CABC-FB26A2E7C4B8}"/>
              </a:ext>
            </a:extLst>
          </p:cNvPr>
          <p:cNvSpPr txBox="1"/>
          <p:nvPr/>
        </p:nvSpPr>
        <p:spPr>
          <a:xfrm>
            <a:off x="3597069" y="2090006"/>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dirty="0">
                <a:latin typeface="PT Sans" panose="020B0503020203020204" pitchFamily="34" charset="77"/>
                <a:ea typeface="Times New Roman" panose="02020603050405020304" pitchFamily="18" charset="0"/>
              </a:rPr>
              <a:t>l</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sp>
        <p:nvSpPr>
          <p:cNvPr id="42" name="Text Box 102">
            <a:extLst>
              <a:ext uri="{FF2B5EF4-FFF2-40B4-BE49-F238E27FC236}">
                <a16:creationId xmlns:a16="http://schemas.microsoft.com/office/drawing/2014/main" id="{C36DB266-1F1E-8B63-D23C-1EA72E970DF7}"/>
              </a:ext>
            </a:extLst>
          </p:cNvPr>
          <p:cNvSpPr txBox="1"/>
          <p:nvPr/>
        </p:nvSpPr>
        <p:spPr>
          <a:xfrm>
            <a:off x="5026166" y="4020053"/>
            <a:ext cx="1536562"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baseline="-25000" dirty="0">
                <a:effectLst/>
                <a:latin typeface="Century Gothic" panose="020B0502020202020204" pitchFamily="34" charset="0"/>
                <a:ea typeface="Times New Roman" panose="02020603050405020304" pitchFamily="18" charset="0"/>
              </a:rPr>
              <a:t>2</a:t>
            </a:r>
            <a:r>
              <a:rPr lang="en-GB" sz="2800" b="1" dirty="0">
                <a:effectLst/>
                <a:latin typeface="Century Gothic" panose="020B0502020202020204" pitchFamily="34" charset="0"/>
                <a:ea typeface="Times New Roman" panose="02020603050405020304" pitchFamily="18" charset="0"/>
              </a:rPr>
              <a:t>H</a:t>
            </a:r>
            <a:r>
              <a:rPr lang="en-GB" sz="2800" b="1" baseline="-25000" dirty="0">
                <a:effectLst/>
                <a:latin typeface="Century Gothic" panose="020B0502020202020204" pitchFamily="34" charset="0"/>
                <a:ea typeface="Times New Roman" panose="02020603050405020304" pitchFamily="18" charset="0"/>
              </a:rPr>
              <a:t>5</a:t>
            </a:r>
            <a:r>
              <a:rPr lang="en-GB" sz="2800" b="1" dirty="0">
                <a:effectLst/>
                <a:latin typeface="Century Gothic" panose="020B0502020202020204" pitchFamily="34" charset="0"/>
                <a:ea typeface="Times New Roman" panose="02020603050405020304" pitchFamily="18" charset="0"/>
              </a:rPr>
              <a:t>  H</a:t>
            </a:r>
            <a:endParaRPr lang="en-GB" sz="1600" b="1" baseline="-25000" dirty="0">
              <a:effectLst/>
              <a:latin typeface="Times New Roman" panose="02020603050405020304" pitchFamily="18" charset="0"/>
              <a:ea typeface="Times New Roman" panose="02020603050405020304" pitchFamily="18" charset="0"/>
            </a:endParaRPr>
          </a:p>
        </p:txBody>
      </p:sp>
      <p:sp>
        <p:nvSpPr>
          <p:cNvPr id="43" name="Text Box 103">
            <a:extLst>
              <a:ext uri="{FF2B5EF4-FFF2-40B4-BE49-F238E27FC236}">
                <a16:creationId xmlns:a16="http://schemas.microsoft.com/office/drawing/2014/main" id="{BE799758-1911-1637-D6D5-BDBA02839057}"/>
              </a:ext>
            </a:extLst>
          </p:cNvPr>
          <p:cNvSpPr txBox="1"/>
          <p:nvPr/>
        </p:nvSpPr>
        <p:spPr>
          <a:xfrm>
            <a:off x="5111544" y="2090006"/>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a:t>
            </a:r>
            <a:r>
              <a:rPr lang="en-GB" sz="2800" b="1" dirty="0">
                <a:latin typeface="PT Sans" panose="020B0503020203020204" pitchFamily="34" charset="77"/>
                <a:ea typeface="Times New Roman" panose="02020603050405020304" pitchFamily="18" charset="0"/>
              </a:rPr>
              <a:t>l</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PT Sans" panose="020B0503020203020204" pitchFamily="34" charset="77"/>
              <a:ea typeface="Times New Roman" panose="02020603050405020304" pitchFamily="18" charset="0"/>
            </a:endParaRPr>
          </a:p>
        </p:txBody>
      </p:sp>
    </p:spTree>
    <p:extLst>
      <p:ext uri="{BB962C8B-B14F-4D97-AF65-F5344CB8AC3E}">
        <p14:creationId xmlns:p14="http://schemas.microsoft.com/office/powerpoint/2010/main" val="388581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animBg="1"/>
      <p:bldP spid="46" grpId="0" animBg="1"/>
      <p:bldP spid="47" grpId="0"/>
      <p:bldP spid="48" grpId="0"/>
      <p:bldP spid="51" grpId="0"/>
      <p:bldP spid="52"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41" name="Picture 40" descr="Graphical user interface, text, application&#10;&#10;Description automatically generated">
            <a:extLst>
              <a:ext uri="{FF2B5EF4-FFF2-40B4-BE49-F238E27FC236}">
                <a16:creationId xmlns:a16="http://schemas.microsoft.com/office/drawing/2014/main" id="{8B909533-6FC3-B45B-2994-A88C94CE4A93}"/>
              </a:ext>
            </a:extLst>
          </p:cNvPr>
          <p:cNvPicPr>
            <a:picLocks noChangeAspect="1"/>
          </p:cNvPicPr>
          <p:nvPr/>
        </p:nvPicPr>
        <p:blipFill>
          <a:blip r:embed="rId3"/>
          <a:stretch>
            <a:fillRect/>
          </a:stretch>
        </p:blipFill>
        <p:spPr>
          <a:xfrm>
            <a:off x="8593137" y="1246189"/>
            <a:ext cx="2713305" cy="3825874"/>
          </a:xfrm>
          <a:prstGeom prst="rect">
            <a:avLst/>
          </a:prstGeom>
          <a:ln>
            <a:solidFill>
              <a:schemeClr val="tx1"/>
            </a:solidFill>
          </a:ln>
        </p:spPr>
      </p:pic>
      <p:pic>
        <p:nvPicPr>
          <p:cNvPr id="43" name="Picture 42" descr="Table&#10;&#10;Description automatically generated">
            <a:extLst>
              <a:ext uri="{FF2B5EF4-FFF2-40B4-BE49-F238E27FC236}">
                <a16:creationId xmlns:a16="http://schemas.microsoft.com/office/drawing/2014/main" id="{C6A9DE16-CEB2-4733-EBEA-611B1DD435AE}"/>
              </a:ext>
            </a:extLst>
          </p:cNvPr>
          <p:cNvPicPr>
            <a:picLocks noChangeAspect="1"/>
          </p:cNvPicPr>
          <p:nvPr/>
        </p:nvPicPr>
        <p:blipFill>
          <a:blip r:embed="rId4"/>
          <a:stretch>
            <a:fillRect/>
          </a:stretch>
        </p:blipFill>
        <p:spPr>
          <a:xfrm>
            <a:off x="5821364" y="1239839"/>
            <a:ext cx="2709768" cy="3832224"/>
          </a:xfrm>
          <a:prstGeom prst="rect">
            <a:avLst/>
          </a:prstGeom>
          <a:ln>
            <a:solidFill>
              <a:schemeClr val="tx1"/>
            </a:solidFill>
          </a:ln>
        </p:spPr>
      </p:pic>
      <p:pic>
        <p:nvPicPr>
          <p:cNvPr id="45" name="Picture 44" descr="A picture containing calendar&#10;&#10;Description automatically generated">
            <a:extLst>
              <a:ext uri="{FF2B5EF4-FFF2-40B4-BE49-F238E27FC236}">
                <a16:creationId xmlns:a16="http://schemas.microsoft.com/office/drawing/2014/main" id="{72DF9ABF-5578-03BF-B62D-05CEAFE135BE}"/>
              </a:ext>
            </a:extLst>
          </p:cNvPr>
          <p:cNvPicPr>
            <a:picLocks noChangeAspect="1"/>
          </p:cNvPicPr>
          <p:nvPr/>
        </p:nvPicPr>
        <p:blipFill>
          <a:blip r:embed="rId5"/>
          <a:stretch>
            <a:fillRect/>
          </a:stretch>
        </p:blipFill>
        <p:spPr>
          <a:xfrm>
            <a:off x="3049587" y="1239838"/>
            <a:ext cx="2709769" cy="3832225"/>
          </a:xfrm>
          <a:prstGeom prst="rect">
            <a:avLst/>
          </a:prstGeom>
          <a:ln>
            <a:solidFill>
              <a:schemeClr val="tx1"/>
            </a:solidFill>
          </a:ln>
        </p:spPr>
      </p:pic>
      <p:pic>
        <p:nvPicPr>
          <p:cNvPr id="47" name="Picture 46" descr="Graphical user interface, text, application&#10;&#10;Description automatically generated">
            <a:extLst>
              <a:ext uri="{FF2B5EF4-FFF2-40B4-BE49-F238E27FC236}">
                <a16:creationId xmlns:a16="http://schemas.microsoft.com/office/drawing/2014/main" id="{1990D4D8-C58E-0126-5B1F-0D2DC71038B2}"/>
              </a:ext>
            </a:extLst>
          </p:cNvPr>
          <p:cNvPicPr>
            <a:picLocks noChangeAspect="1"/>
          </p:cNvPicPr>
          <p:nvPr/>
        </p:nvPicPr>
        <p:blipFill>
          <a:blip r:embed="rId6"/>
          <a:stretch>
            <a:fillRect/>
          </a:stretch>
        </p:blipFill>
        <p:spPr>
          <a:xfrm>
            <a:off x="277813" y="1245125"/>
            <a:ext cx="2708275" cy="3830113"/>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B - Butene</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1076875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C - Poly(bromoethane)</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0FC26C0-8491-B90D-BE89-1C398B85A1D3}"/>
              </a:ext>
            </a:extLst>
          </p:cNvPr>
          <p:cNvSpPr txBox="1"/>
          <p:nvPr/>
        </p:nvSpPr>
        <p:spPr>
          <a:xfrm>
            <a:off x="454286" y="2076814"/>
            <a:ext cx="10618527"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Double bonds in monomer units break open so they can join together to form a polymer</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9B2B020-E93C-B6A7-C77A-1D2C23E5C88A}"/>
              </a:ext>
            </a:extLst>
          </p:cNvPr>
          <p:cNvSpPr txBox="1"/>
          <p:nvPr/>
        </p:nvSpPr>
        <p:spPr>
          <a:xfrm>
            <a:off x="440000" y="3126714"/>
            <a:ext cx="75004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a:t>
            </a:r>
            <a:endParaRPr lang="en-US" sz="2400" b="1" baseline="-25000" dirty="0">
              <a:solidFill>
                <a:schemeClr val="accent1"/>
              </a:solidFill>
              <a:latin typeface="Century Gothic" panose="020B0502020202020204" pitchFamily="34" charset="0"/>
            </a:endParaRPr>
          </a:p>
        </p:txBody>
      </p:sp>
      <p:grpSp>
        <p:nvGrpSpPr>
          <p:cNvPr id="4" name="Group 3">
            <a:extLst>
              <a:ext uri="{FF2B5EF4-FFF2-40B4-BE49-F238E27FC236}">
                <a16:creationId xmlns:a16="http://schemas.microsoft.com/office/drawing/2014/main" id="{15D7193A-9C64-3514-191B-44A50EB177FC}"/>
              </a:ext>
            </a:extLst>
          </p:cNvPr>
          <p:cNvGrpSpPr/>
          <p:nvPr/>
        </p:nvGrpSpPr>
        <p:grpSpPr>
          <a:xfrm>
            <a:off x="1177321" y="3009595"/>
            <a:ext cx="2276931" cy="3362527"/>
            <a:chOff x="9516448" y="1639711"/>
            <a:chExt cx="990518" cy="1419714"/>
          </a:xfrm>
        </p:grpSpPr>
        <p:grpSp>
          <p:nvGrpSpPr>
            <p:cNvPr id="8" name="Group 7">
              <a:extLst>
                <a:ext uri="{FF2B5EF4-FFF2-40B4-BE49-F238E27FC236}">
                  <a16:creationId xmlns:a16="http://schemas.microsoft.com/office/drawing/2014/main" id="{6B55C8F0-C3F7-18B9-ACBE-CFB136C23D73}"/>
                </a:ext>
              </a:extLst>
            </p:cNvPr>
            <p:cNvGrpSpPr/>
            <p:nvPr/>
          </p:nvGrpSpPr>
          <p:grpSpPr>
            <a:xfrm>
              <a:off x="9516448" y="1639711"/>
              <a:ext cx="990518" cy="1419714"/>
              <a:chOff x="516100" y="52175"/>
              <a:chExt cx="990790" cy="1419779"/>
            </a:xfrm>
          </p:grpSpPr>
          <p:sp>
            <p:nvSpPr>
              <p:cNvPr id="18" name="Text Box 101">
                <a:extLst>
                  <a:ext uri="{FF2B5EF4-FFF2-40B4-BE49-F238E27FC236}">
                    <a16:creationId xmlns:a16="http://schemas.microsoft.com/office/drawing/2014/main" id="{400727E3-7D24-05EA-B3B2-E76E0296663C}"/>
                  </a:ext>
                </a:extLst>
              </p:cNvPr>
              <p:cNvSpPr txBox="1"/>
              <p:nvPr/>
            </p:nvSpPr>
            <p:spPr>
              <a:xfrm>
                <a:off x="516100" y="558013"/>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C     C</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19" name="Text Box 102">
                <a:extLst>
                  <a:ext uri="{FF2B5EF4-FFF2-40B4-BE49-F238E27FC236}">
                    <a16:creationId xmlns:a16="http://schemas.microsoft.com/office/drawing/2014/main" id="{A1D04048-74A7-03EA-1B7B-54E419044E20}"/>
                  </a:ext>
                </a:extLst>
              </p:cNvPr>
              <p:cNvSpPr txBox="1"/>
              <p:nvPr/>
            </p:nvSpPr>
            <p:spPr>
              <a:xfrm>
                <a:off x="573440" y="1054124"/>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H     H</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20" name="Text Box 103">
                <a:extLst>
                  <a:ext uri="{FF2B5EF4-FFF2-40B4-BE49-F238E27FC236}">
                    <a16:creationId xmlns:a16="http://schemas.microsoft.com/office/drawing/2014/main" id="{78EA5815-4CB6-971F-6E12-E34A9F607438}"/>
                  </a:ext>
                </a:extLst>
              </p:cNvPr>
              <p:cNvSpPr txBox="1"/>
              <p:nvPr/>
            </p:nvSpPr>
            <p:spPr>
              <a:xfrm>
                <a:off x="542204" y="52175"/>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H     H</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grpSp>
        <p:cxnSp>
          <p:nvCxnSpPr>
            <p:cNvPr id="11" name="Straight Connector 10">
              <a:extLst>
                <a:ext uri="{FF2B5EF4-FFF2-40B4-BE49-F238E27FC236}">
                  <a16:creationId xmlns:a16="http://schemas.microsoft.com/office/drawing/2014/main" id="{F047E851-BF24-FAAF-EEE1-9D349412D808}"/>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5026B6-2FC9-DF03-A1DA-D5DB73EE11BA}"/>
                </a:ext>
              </a:extLst>
            </p:cNvPr>
            <p:cNvCxnSpPr>
              <a:cxnSpLocks/>
            </p:cNvCxnSpPr>
            <p:nvPr/>
          </p:nvCxnSpPr>
          <p:spPr>
            <a:xfrm>
              <a:off x="9775722" y="2254904"/>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3EB508-C3E3-A1DD-BB95-826DE7A38899}"/>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52B722-571B-C3E8-C1B4-4E93113408CA}"/>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869834-197C-224C-295F-BCF95ADBC1E5}"/>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C5F898-FBF5-AAEF-30F2-BECAF22A735A}"/>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9">
            <a:extLst>
              <a:ext uri="{FF2B5EF4-FFF2-40B4-BE49-F238E27FC236}">
                <a16:creationId xmlns:a16="http://schemas.microsoft.com/office/drawing/2014/main" id="{020F45CF-EA99-8056-2BAF-885B5E192DE1}"/>
              </a:ext>
            </a:extLst>
          </p:cNvPr>
          <p:cNvSpPr txBox="1"/>
          <p:nvPr/>
        </p:nvSpPr>
        <p:spPr>
          <a:xfrm>
            <a:off x="3564201" y="3093376"/>
            <a:ext cx="75004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4b.</a:t>
            </a:r>
            <a:endParaRPr lang="en-US" sz="2400" b="1" baseline="-25000" dirty="0">
              <a:solidFill>
                <a:schemeClr val="accent1"/>
              </a:solidFill>
              <a:latin typeface="Century Gothic" panose="020B0502020202020204" pitchFamily="34" charset="0"/>
            </a:endParaRPr>
          </a:p>
        </p:txBody>
      </p:sp>
      <p:sp>
        <p:nvSpPr>
          <p:cNvPr id="23" name="Text Box 101">
            <a:extLst>
              <a:ext uri="{FF2B5EF4-FFF2-40B4-BE49-F238E27FC236}">
                <a16:creationId xmlns:a16="http://schemas.microsoft.com/office/drawing/2014/main" id="{C99EEA74-11CC-EE9D-9C09-B87D4F7BECB3}"/>
              </a:ext>
            </a:extLst>
          </p:cNvPr>
          <p:cNvSpPr txBox="1"/>
          <p:nvPr/>
        </p:nvSpPr>
        <p:spPr>
          <a:xfrm>
            <a:off x="4618168" y="4040482"/>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C</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24" name="Straight Connector 23">
            <a:extLst>
              <a:ext uri="{FF2B5EF4-FFF2-40B4-BE49-F238E27FC236}">
                <a16:creationId xmlns:a16="http://schemas.microsoft.com/office/drawing/2014/main" id="{18114E8F-E0D0-6279-3203-979D52657CD6}"/>
              </a:ext>
            </a:extLst>
          </p:cNvPr>
          <p:cNvCxnSpPr>
            <a:cxnSpLocks/>
          </p:cNvCxnSpPr>
          <p:nvPr/>
        </p:nvCxnSpPr>
        <p:spPr>
          <a:xfrm>
            <a:off x="5049961" y="4299538"/>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C432FA2-B2D6-D933-8443-63B1460F0242}"/>
              </a:ext>
            </a:extLst>
          </p:cNvPr>
          <p:cNvCxnSpPr>
            <a:cxnSpLocks/>
          </p:cNvCxnSpPr>
          <p:nvPr/>
        </p:nvCxnSpPr>
        <p:spPr>
          <a:xfrm>
            <a:off x="4273655" y="430906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 Box 102">
            <a:extLst>
              <a:ext uri="{FF2B5EF4-FFF2-40B4-BE49-F238E27FC236}">
                <a16:creationId xmlns:a16="http://schemas.microsoft.com/office/drawing/2014/main" id="{AF054B3C-6FC0-B508-53E0-465D0A58ECDC}"/>
              </a:ext>
            </a:extLst>
          </p:cNvPr>
          <p:cNvSpPr txBox="1"/>
          <p:nvPr/>
        </p:nvSpPr>
        <p:spPr>
          <a:xfrm>
            <a:off x="4664216" y="5043993"/>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27" name="Text Box 103">
            <a:extLst>
              <a:ext uri="{FF2B5EF4-FFF2-40B4-BE49-F238E27FC236}">
                <a16:creationId xmlns:a16="http://schemas.microsoft.com/office/drawing/2014/main" id="{6F37AF9A-1605-BB23-D611-16D9AC90EECB}"/>
              </a:ext>
            </a:extLst>
          </p:cNvPr>
          <p:cNvSpPr txBox="1"/>
          <p:nvPr/>
        </p:nvSpPr>
        <p:spPr>
          <a:xfrm>
            <a:off x="4663871" y="3085370"/>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28" name="Straight Connector 27">
            <a:extLst>
              <a:ext uri="{FF2B5EF4-FFF2-40B4-BE49-F238E27FC236}">
                <a16:creationId xmlns:a16="http://schemas.microsoft.com/office/drawing/2014/main" id="{79C36D55-A72E-77FD-2F52-277C1F0FAA82}"/>
              </a:ext>
            </a:extLst>
          </p:cNvPr>
          <p:cNvCxnSpPr>
            <a:cxnSpLocks/>
          </p:cNvCxnSpPr>
          <p:nvPr/>
        </p:nvCxnSpPr>
        <p:spPr>
          <a:xfrm>
            <a:off x="5637225" y="451310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9980AAB-69EC-9BEB-51DE-3D0770365FE5}"/>
              </a:ext>
            </a:extLst>
          </p:cNvPr>
          <p:cNvCxnSpPr>
            <a:cxnSpLocks/>
          </p:cNvCxnSpPr>
          <p:nvPr/>
        </p:nvCxnSpPr>
        <p:spPr>
          <a:xfrm>
            <a:off x="4830061" y="453190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7808039-06D8-2416-B8CD-64D79B09BE50}"/>
              </a:ext>
            </a:extLst>
          </p:cNvPr>
          <p:cNvCxnSpPr>
            <a:cxnSpLocks/>
          </p:cNvCxnSpPr>
          <p:nvPr/>
        </p:nvCxnSpPr>
        <p:spPr>
          <a:xfrm>
            <a:off x="4830061" y="358515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1360050-6B0C-F864-AB11-2F55F71E0BB0}"/>
              </a:ext>
            </a:extLst>
          </p:cNvPr>
          <p:cNvCxnSpPr>
            <a:cxnSpLocks/>
          </p:cNvCxnSpPr>
          <p:nvPr/>
        </p:nvCxnSpPr>
        <p:spPr>
          <a:xfrm>
            <a:off x="5636296" y="358289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977E6BF-DCD4-5046-9C92-CF131ED5D427}"/>
              </a:ext>
            </a:extLst>
          </p:cNvPr>
          <p:cNvCxnSpPr>
            <a:cxnSpLocks/>
          </p:cNvCxnSpPr>
          <p:nvPr/>
        </p:nvCxnSpPr>
        <p:spPr>
          <a:xfrm>
            <a:off x="5783367" y="430430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 Box 101">
            <a:extLst>
              <a:ext uri="{FF2B5EF4-FFF2-40B4-BE49-F238E27FC236}">
                <a16:creationId xmlns:a16="http://schemas.microsoft.com/office/drawing/2014/main" id="{3DB71313-FDA5-C0A3-B15A-A9A4DB7BC1F4}"/>
              </a:ext>
            </a:extLst>
          </p:cNvPr>
          <p:cNvSpPr txBox="1"/>
          <p:nvPr/>
        </p:nvSpPr>
        <p:spPr>
          <a:xfrm>
            <a:off x="6113593" y="4054770"/>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C</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34" name="Straight Connector 33">
            <a:extLst>
              <a:ext uri="{FF2B5EF4-FFF2-40B4-BE49-F238E27FC236}">
                <a16:creationId xmlns:a16="http://schemas.microsoft.com/office/drawing/2014/main" id="{EF74205C-E62E-579B-51FD-4D2CE63B01D4}"/>
              </a:ext>
            </a:extLst>
          </p:cNvPr>
          <p:cNvCxnSpPr>
            <a:cxnSpLocks/>
          </p:cNvCxnSpPr>
          <p:nvPr/>
        </p:nvCxnSpPr>
        <p:spPr>
          <a:xfrm>
            <a:off x="6545386" y="4313826"/>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Box 102">
            <a:extLst>
              <a:ext uri="{FF2B5EF4-FFF2-40B4-BE49-F238E27FC236}">
                <a16:creationId xmlns:a16="http://schemas.microsoft.com/office/drawing/2014/main" id="{863FB9C2-BBC7-9991-73A5-7ECED5F75DBC}"/>
              </a:ext>
            </a:extLst>
          </p:cNvPr>
          <p:cNvSpPr txBox="1"/>
          <p:nvPr/>
        </p:nvSpPr>
        <p:spPr>
          <a:xfrm>
            <a:off x="6159641" y="5058281"/>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36" name="Text Box 103">
            <a:extLst>
              <a:ext uri="{FF2B5EF4-FFF2-40B4-BE49-F238E27FC236}">
                <a16:creationId xmlns:a16="http://schemas.microsoft.com/office/drawing/2014/main" id="{57B60067-EB47-D02D-9102-3EA4E8CF24FB}"/>
              </a:ext>
            </a:extLst>
          </p:cNvPr>
          <p:cNvSpPr txBox="1"/>
          <p:nvPr/>
        </p:nvSpPr>
        <p:spPr>
          <a:xfrm>
            <a:off x="6159296" y="3099658"/>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37" name="Straight Connector 36">
            <a:extLst>
              <a:ext uri="{FF2B5EF4-FFF2-40B4-BE49-F238E27FC236}">
                <a16:creationId xmlns:a16="http://schemas.microsoft.com/office/drawing/2014/main" id="{93C99F1C-06C8-C6F5-CE1E-DFA338697423}"/>
              </a:ext>
            </a:extLst>
          </p:cNvPr>
          <p:cNvCxnSpPr>
            <a:cxnSpLocks/>
          </p:cNvCxnSpPr>
          <p:nvPr/>
        </p:nvCxnSpPr>
        <p:spPr>
          <a:xfrm>
            <a:off x="7132650" y="452739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8A72D0D-A0FB-A46B-2214-AEE8283ABA5D}"/>
              </a:ext>
            </a:extLst>
          </p:cNvPr>
          <p:cNvCxnSpPr>
            <a:cxnSpLocks/>
          </p:cNvCxnSpPr>
          <p:nvPr/>
        </p:nvCxnSpPr>
        <p:spPr>
          <a:xfrm>
            <a:off x="6325486" y="45461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6A33B89-EE95-5E88-F0D8-488654CC471C}"/>
              </a:ext>
            </a:extLst>
          </p:cNvPr>
          <p:cNvCxnSpPr>
            <a:cxnSpLocks/>
          </p:cNvCxnSpPr>
          <p:nvPr/>
        </p:nvCxnSpPr>
        <p:spPr>
          <a:xfrm>
            <a:off x="6325486" y="359944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BD0C592-9B6F-9E16-33AA-5929076696A0}"/>
              </a:ext>
            </a:extLst>
          </p:cNvPr>
          <p:cNvCxnSpPr>
            <a:cxnSpLocks/>
          </p:cNvCxnSpPr>
          <p:nvPr/>
        </p:nvCxnSpPr>
        <p:spPr>
          <a:xfrm>
            <a:off x="7131721" y="359718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BB87E-2364-9AAE-2A00-84A5FD64B4BF}"/>
              </a:ext>
            </a:extLst>
          </p:cNvPr>
          <p:cNvCxnSpPr>
            <a:cxnSpLocks/>
          </p:cNvCxnSpPr>
          <p:nvPr/>
        </p:nvCxnSpPr>
        <p:spPr>
          <a:xfrm>
            <a:off x="7278792" y="431858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 Box 101">
            <a:extLst>
              <a:ext uri="{FF2B5EF4-FFF2-40B4-BE49-F238E27FC236}">
                <a16:creationId xmlns:a16="http://schemas.microsoft.com/office/drawing/2014/main" id="{A279C759-1861-DCDC-DE33-5474DB60C50B}"/>
              </a:ext>
            </a:extLst>
          </p:cNvPr>
          <p:cNvSpPr txBox="1"/>
          <p:nvPr/>
        </p:nvSpPr>
        <p:spPr>
          <a:xfrm>
            <a:off x="7599492" y="4069058"/>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C</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43" name="Straight Connector 42">
            <a:extLst>
              <a:ext uri="{FF2B5EF4-FFF2-40B4-BE49-F238E27FC236}">
                <a16:creationId xmlns:a16="http://schemas.microsoft.com/office/drawing/2014/main" id="{66713E37-6321-DF4F-DF6C-3D8AAEB36652}"/>
              </a:ext>
            </a:extLst>
          </p:cNvPr>
          <p:cNvCxnSpPr>
            <a:cxnSpLocks/>
          </p:cNvCxnSpPr>
          <p:nvPr/>
        </p:nvCxnSpPr>
        <p:spPr>
          <a:xfrm>
            <a:off x="8031285" y="4328114"/>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 Box 102">
            <a:extLst>
              <a:ext uri="{FF2B5EF4-FFF2-40B4-BE49-F238E27FC236}">
                <a16:creationId xmlns:a16="http://schemas.microsoft.com/office/drawing/2014/main" id="{296221FB-A4D4-B027-EDA5-BE6129C838E0}"/>
              </a:ext>
            </a:extLst>
          </p:cNvPr>
          <p:cNvSpPr txBox="1"/>
          <p:nvPr/>
        </p:nvSpPr>
        <p:spPr>
          <a:xfrm>
            <a:off x="7645540" y="5072569"/>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45" name="Text Box 103">
            <a:extLst>
              <a:ext uri="{FF2B5EF4-FFF2-40B4-BE49-F238E27FC236}">
                <a16:creationId xmlns:a16="http://schemas.microsoft.com/office/drawing/2014/main" id="{3A63F2F7-244B-40B5-64A1-5E64CA5259B0}"/>
              </a:ext>
            </a:extLst>
          </p:cNvPr>
          <p:cNvSpPr txBox="1"/>
          <p:nvPr/>
        </p:nvSpPr>
        <p:spPr>
          <a:xfrm>
            <a:off x="7645195" y="3113946"/>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46" name="Straight Connector 45">
            <a:extLst>
              <a:ext uri="{FF2B5EF4-FFF2-40B4-BE49-F238E27FC236}">
                <a16:creationId xmlns:a16="http://schemas.microsoft.com/office/drawing/2014/main" id="{86132831-6F18-AA1E-4563-14C4FD439336}"/>
              </a:ext>
            </a:extLst>
          </p:cNvPr>
          <p:cNvCxnSpPr>
            <a:cxnSpLocks/>
          </p:cNvCxnSpPr>
          <p:nvPr/>
        </p:nvCxnSpPr>
        <p:spPr>
          <a:xfrm>
            <a:off x="8618549" y="454168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B99058-3D5F-2DDB-6885-722D47472CE4}"/>
              </a:ext>
            </a:extLst>
          </p:cNvPr>
          <p:cNvCxnSpPr>
            <a:cxnSpLocks/>
          </p:cNvCxnSpPr>
          <p:nvPr/>
        </p:nvCxnSpPr>
        <p:spPr>
          <a:xfrm>
            <a:off x="7811385" y="456048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0014434-7736-C04A-E0E6-652B90948140}"/>
              </a:ext>
            </a:extLst>
          </p:cNvPr>
          <p:cNvCxnSpPr>
            <a:cxnSpLocks/>
          </p:cNvCxnSpPr>
          <p:nvPr/>
        </p:nvCxnSpPr>
        <p:spPr>
          <a:xfrm>
            <a:off x="7811385" y="361372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E9E335-2AA8-1D8F-EF26-C06409763E6F}"/>
              </a:ext>
            </a:extLst>
          </p:cNvPr>
          <p:cNvCxnSpPr>
            <a:cxnSpLocks/>
          </p:cNvCxnSpPr>
          <p:nvPr/>
        </p:nvCxnSpPr>
        <p:spPr>
          <a:xfrm>
            <a:off x="8617620" y="361147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BD3B6AC-C9B7-2217-576E-41415931EDBD}"/>
              </a:ext>
            </a:extLst>
          </p:cNvPr>
          <p:cNvCxnSpPr>
            <a:cxnSpLocks/>
          </p:cNvCxnSpPr>
          <p:nvPr/>
        </p:nvCxnSpPr>
        <p:spPr>
          <a:xfrm>
            <a:off x="8764691" y="4332876"/>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P spid="10" grpId="0"/>
      <p:bldP spid="23" grpId="0"/>
      <p:bldP spid="26" grpId="0"/>
      <p:bldP spid="27" grpId="0"/>
      <p:bldP spid="33" grpId="0"/>
      <p:bldP spid="35" grpId="0"/>
      <p:bldP spid="36" grpId="0"/>
      <p:bldP spid="42" grpId="0"/>
      <p:bldP spid="44"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D42F5-998C-61E0-A25F-8FF2D11EC05A}"/>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 Box 101">
            <a:extLst>
              <a:ext uri="{FF2B5EF4-FFF2-40B4-BE49-F238E27FC236}">
                <a16:creationId xmlns:a16="http://schemas.microsoft.com/office/drawing/2014/main" id="{AD4FCC25-E3DF-8424-9C75-76230B6BD37B}"/>
              </a:ext>
            </a:extLst>
          </p:cNvPr>
          <p:cNvSpPr txBox="1"/>
          <p:nvPr/>
        </p:nvSpPr>
        <p:spPr>
          <a:xfrm>
            <a:off x="1198692" y="1892594"/>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C</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4" name="Straight Connector 3">
            <a:extLst>
              <a:ext uri="{FF2B5EF4-FFF2-40B4-BE49-F238E27FC236}">
                <a16:creationId xmlns:a16="http://schemas.microsoft.com/office/drawing/2014/main" id="{DC252D35-D178-DFA2-8502-D7F27125B3DD}"/>
              </a:ext>
            </a:extLst>
          </p:cNvPr>
          <p:cNvCxnSpPr>
            <a:cxnSpLocks/>
          </p:cNvCxnSpPr>
          <p:nvPr/>
        </p:nvCxnSpPr>
        <p:spPr>
          <a:xfrm>
            <a:off x="1630485" y="2151650"/>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102">
            <a:extLst>
              <a:ext uri="{FF2B5EF4-FFF2-40B4-BE49-F238E27FC236}">
                <a16:creationId xmlns:a16="http://schemas.microsoft.com/office/drawing/2014/main" id="{5976A8FB-B7D5-39DC-AD2E-B3DDCA7A0FFF}"/>
              </a:ext>
            </a:extLst>
          </p:cNvPr>
          <p:cNvSpPr txBox="1"/>
          <p:nvPr/>
        </p:nvSpPr>
        <p:spPr>
          <a:xfrm>
            <a:off x="1244740" y="2896105"/>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6" name="Text Box 103">
            <a:extLst>
              <a:ext uri="{FF2B5EF4-FFF2-40B4-BE49-F238E27FC236}">
                <a16:creationId xmlns:a16="http://schemas.microsoft.com/office/drawing/2014/main" id="{286A68E5-B919-5BEA-668D-7FD1D3ECE69E}"/>
              </a:ext>
            </a:extLst>
          </p:cNvPr>
          <p:cNvSpPr txBox="1"/>
          <p:nvPr/>
        </p:nvSpPr>
        <p:spPr>
          <a:xfrm>
            <a:off x="1172957" y="937482"/>
            <a:ext cx="1422605"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C</a:t>
            </a:r>
            <a:r>
              <a:rPr lang="en-GB" sz="2800" b="1" dirty="0">
                <a:solidFill>
                  <a:schemeClr val="accent1"/>
                </a:solidFill>
                <a:effectLst/>
                <a:latin typeface="PT Sans" panose="020B0503020203020204" pitchFamily="34" charset="77"/>
                <a:ea typeface="Times New Roman" panose="02020603050405020304" pitchFamily="18" charset="0"/>
              </a:rPr>
              <a:t>l</a:t>
            </a:r>
            <a:endParaRPr lang="en-GB" sz="1600" b="1" dirty="0">
              <a:solidFill>
                <a:schemeClr val="accent1"/>
              </a:solidFill>
              <a:effectLst/>
              <a:latin typeface="PT Sans" panose="020B0503020203020204" pitchFamily="34" charset="77"/>
              <a:ea typeface="Times New Roman" panose="02020603050405020304" pitchFamily="18" charset="0"/>
            </a:endParaRPr>
          </a:p>
        </p:txBody>
      </p:sp>
      <p:cxnSp>
        <p:nvCxnSpPr>
          <p:cNvPr id="7" name="Straight Connector 6">
            <a:extLst>
              <a:ext uri="{FF2B5EF4-FFF2-40B4-BE49-F238E27FC236}">
                <a16:creationId xmlns:a16="http://schemas.microsoft.com/office/drawing/2014/main" id="{C596FCCF-34E7-CD15-1A18-AFB64408B685}"/>
              </a:ext>
            </a:extLst>
          </p:cNvPr>
          <p:cNvCxnSpPr>
            <a:cxnSpLocks/>
          </p:cNvCxnSpPr>
          <p:nvPr/>
        </p:nvCxnSpPr>
        <p:spPr>
          <a:xfrm>
            <a:off x="2217749" y="236521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32A78DA-1C39-390B-81E6-2B13E8D0A934}"/>
              </a:ext>
            </a:extLst>
          </p:cNvPr>
          <p:cNvCxnSpPr>
            <a:cxnSpLocks/>
          </p:cNvCxnSpPr>
          <p:nvPr/>
        </p:nvCxnSpPr>
        <p:spPr>
          <a:xfrm>
            <a:off x="1410585" y="238401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D990252-ED1E-0898-6B06-0940CACE6D98}"/>
              </a:ext>
            </a:extLst>
          </p:cNvPr>
          <p:cNvCxnSpPr>
            <a:cxnSpLocks/>
          </p:cNvCxnSpPr>
          <p:nvPr/>
        </p:nvCxnSpPr>
        <p:spPr>
          <a:xfrm>
            <a:off x="1410585" y="143726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31921B-ABCD-02C0-5A69-AFF47F528DAB}"/>
              </a:ext>
            </a:extLst>
          </p:cNvPr>
          <p:cNvCxnSpPr>
            <a:cxnSpLocks/>
          </p:cNvCxnSpPr>
          <p:nvPr/>
        </p:nvCxnSpPr>
        <p:spPr>
          <a:xfrm>
            <a:off x="2216820" y="143500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08D704-924F-B749-A398-DC45C2241825}"/>
              </a:ext>
            </a:extLst>
          </p:cNvPr>
          <p:cNvCxnSpPr>
            <a:cxnSpLocks/>
          </p:cNvCxnSpPr>
          <p:nvPr/>
        </p:nvCxnSpPr>
        <p:spPr>
          <a:xfrm>
            <a:off x="1625722" y="2232612"/>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BAB459-C940-2DD9-C34B-93B454365B8A}"/>
              </a:ext>
            </a:extLst>
          </p:cNvPr>
          <p:cNvSpPr txBox="1"/>
          <p:nvPr/>
        </p:nvSpPr>
        <p:spPr>
          <a:xfrm>
            <a:off x="411425" y="955014"/>
            <a:ext cx="75004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a:t>
            </a:r>
            <a:endParaRPr lang="en-US" sz="2400" b="1" baseline="-25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63906BE3-37CC-584F-1BEF-ED72B7EDAAC6}"/>
              </a:ext>
            </a:extLst>
          </p:cNvPr>
          <p:cNvSpPr txBox="1"/>
          <p:nvPr/>
        </p:nvSpPr>
        <p:spPr>
          <a:xfrm>
            <a:off x="478099" y="3407702"/>
            <a:ext cx="6251314" cy="193899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Any one from:</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Does not decompose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Would take up space in landfill</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Takes up space of habitats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May be eaten/cause harm to animals </a:t>
            </a:r>
            <a:endParaRPr lang="en-US" sz="2400" b="1" baseline="-25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2B5267BF-B609-B25B-4B64-CD9374CEC676}"/>
              </a:ext>
            </a:extLst>
          </p:cNvPr>
          <p:cNvSpPr txBox="1"/>
          <p:nvPr/>
        </p:nvSpPr>
        <p:spPr>
          <a:xfrm>
            <a:off x="463813" y="5536539"/>
            <a:ext cx="10723300"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5c. It would melt when heated as it is a thermosoftening polymer because it does not contain crosslinks (so little energy would be required to overcome the intermolecular forces).</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066310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Addition Polymerisation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alkenes.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alkenes are described as unsaturated.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how bromine water could be used to identify an alkene.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polymer.</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the difference between thermosetting and thermosoftening polymers.</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C</a:t>
            </a:r>
            <a:r>
              <a:rPr lang="en-GB" sz="2400" b="1" baseline="-25000" dirty="0">
                <a:solidFill>
                  <a:schemeClr val="accent1"/>
                </a:solidFill>
                <a:latin typeface="Century Gothic" panose="020B0502020202020204" pitchFamily="34" charset="0"/>
                <a:ea typeface="Arial"/>
                <a:cs typeface="Arial"/>
                <a:sym typeface="Arial"/>
              </a:rPr>
              <a:t>n</a:t>
            </a:r>
            <a:r>
              <a:rPr lang="en-GB" sz="2400" b="1" dirty="0">
                <a:solidFill>
                  <a:schemeClr val="accent1"/>
                </a:solidFill>
                <a:latin typeface="Century Gothic" panose="020B0502020202020204" pitchFamily="34" charset="0"/>
                <a:ea typeface="Arial"/>
                <a:cs typeface="Arial"/>
                <a:sym typeface="Arial"/>
              </a:rPr>
              <a:t>H</a:t>
            </a:r>
            <a:r>
              <a:rPr lang="en-GB" sz="2400" b="1" baseline="-25000" dirty="0">
                <a:solidFill>
                  <a:schemeClr val="accent1"/>
                </a:solidFill>
                <a:latin typeface="Century Gothic" panose="020B0502020202020204" pitchFamily="34" charset="0"/>
                <a:ea typeface="Arial"/>
                <a:cs typeface="Arial"/>
                <a:sym typeface="Arial"/>
              </a:rPr>
              <a:t>2n</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923522" y="2584037"/>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They contain a C=C double bond</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9563" y="3302056"/>
            <a:ext cx="10584134"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Bromine water would turn from orange to colourless when added to an alkene.</a:t>
            </a:r>
            <a:endParaRPr sz="2400" b="1" i="0" u="none" strike="noStrike" cap="none" dirty="0">
              <a:solidFill>
                <a:schemeClr val="accent1"/>
              </a:solidFill>
              <a:latin typeface="Century Gothic" panose="020B0502020202020204" pitchFamily="34" charset="0"/>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6826" y="4392575"/>
            <a:ext cx="1056846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 long molecule made up of many repeating units.</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55389" y="5528235"/>
            <a:ext cx="9377635"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Thermosetting polymers contain crosslinks, so they do not melt when heated. Thermosoftening polymers melt when heated.</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9A669-86A0-6AF4-439A-687BC8F2C6D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4812B86B-E4AD-BD65-1651-CC5C2E4C21B5}"/>
              </a:ext>
            </a:extLst>
          </p:cNvPr>
          <p:cNvSpPr txBox="1"/>
          <p:nvPr/>
        </p:nvSpPr>
        <p:spPr>
          <a:xfrm>
            <a:off x="363799" y="793090"/>
            <a:ext cx="1058042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It is stronger, so it is less likely to be damaged (or more likely to last longer).</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E9CDBC8B-2F66-1BED-262E-71638D04037D}"/>
              </a:ext>
            </a:extLst>
          </p:cNvPr>
          <p:cNvSpPr txBox="1"/>
          <p:nvPr/>
        </p:nvSpPr>
        <p:spPr>
          <a:xfrm>
            <a:off x="401899" y="1817028"/>
            <a:ext cx="1058042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It has a lower density, so would be lighter/easier to install.</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BB76DFD6-FF91-C8F0-0CAA-D6A50C7CBC09}"/>
              </a:ext>
            </a:extLst>
          </p:cNvPr>
          <p:cNvSpPr txBox="1"/>
          <p:nvPr/>
        </p:nvSpPr>
        <p:spPr>
          <a:xfrm>
            <a:off x="416186" y="2559977"/>
            <a:ext cx="10580426" cy="193899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a:t>
            </a:r>
          </a:p>
          <a:p>
            <a:r>
              <a:rPr lang="en-US" sz="2400" b="1" dirty="0">
                <a:solidFill>
                  <a:schemeClr val="accent1"/>
                </a:solidFill>
                <a:latin typeface="Century Gothic" panose="020B0502020202020204" pitchFamily="34" charset="0"/>
              </a:rPr>
              <a:t>Advantage: Wood is renewable/can be replanted(polymers are not as they come from crude oil)</a:t>
            </a:r>
          </a:p>
          <a:p>
            <a:r>
              <a:rPr lang="en-US" sz="2400" b="1" dirty="0">
                <a:solidFill>
                  <a:schemeClr val="accent1"/>
                </a:solidFill>
                <a:latin typeface="Century Gothic" panose="020B0502020202020204" pitchFamily="34" charset="0"/>
              </a:rPr>
              <a:t>Disadvantage: Wood may not last as long as it may start to be broken down </a:t>
            </a:r>
          </a:p>
        </p:txBody>
      </p:sp>
      <p:sp>
        <p:nvSpPr>
          <p:cNvPr id="7" name="TextBox 6">
            <a:extLst>
              <a:ext uri="{FF2B5EF4-FFF2-40B4-BE49-F238E27FC236}">
                <a16:creationId xmlns:a16="http://schemas.microsoft.com/office/drawing/2014/main" id="{3B47265F-EB07-6ADF-B197-AF965E50B484}"/>
              </a:ext>
            </a:extLst>
          </p:cNvPr>
          <p:cNvSpPr txBox="1"/>
          <p:nvPr/>
        </p:nvSpPr>
        <p:spPr>
          <a:xfrm>
            <a:off x="430474" y="4745965"/>
            <a:ext cx="1058042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 Using different reaction conditions (different temperatures or pressures)</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583310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43B87-AFFE-F13C-5431-433020568D06}"/>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2943EE3B-83D9-7826-AFE5-D9E8E810CEF3}"/>
              </a:ext>
            </a:extLst>
          </p:cNvPr>
          <p:cNvSpPr txBox="1"/>
          <p:nvPr/>
        </p:nvSpPr>
        <p:spPr>
          <a:xfrm>
            <a:off x="378087" y="807378"/>
            <a:ext cx="1058042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The mass per unit volume. </a:t>
            </a:r>
            <a:endParaRPr lang="en-US" sz="2400" b="1" baseline="-25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DFF307-ED18-764F-0B74-F82B9DA47572}"/>
                  </a:ext>
                </a:extLst>
              </p:cNvPr>
              <p:cNvSpPr txBox="1"/>
              <p:nvPr/>
            </p:nvSpPr>
            <p:spPr>
              <a:xfrm>
                <a:off x="378086" y="1436027"/>
                <a:ext cx="10580426" cy="164480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a:t>
                </a:r>
                <a14:m>
                  <m:oMath xmlns:m="http://schemas.openxmlformats.org/officeDocument/2006/math">
                    <m:r>
                      <a:rPr lang="en-US" sz="2400" b="1" i="0" smtClean="0">
                        <a:solidFill>
                          <a:schemeClr val="accent1"/>
                        </a:solidFill>
                        <a:latin typeface="Cambria Math" panose="02040503050406030204" pitchFamily="18" charset="0"/>
                        <a:ea typeface="Cambria Math" panose="02040503050406030204" pitchFamily="18" charset="0"/>
                      </a:rPr>
                      <m:t>𝛒</m:t>
                    </m:r>
                    <m:r>
                      <a:rPr lang="en-GB" sz="2400" b="1" i="0" smtClean="0">
                        <a:solidFill>
                          <a:schemeClr val="accent1"/>
                        </a:solidFill>
                        <a:latin typeface="Cambria Math" panose="02040503050406030204" pitchFamily="18" charset="0"/>
                        <a:ea typeface="Cambria Math" panose="02040503050406030204" pitchFamily="18" charset="0"/>
                      </a:rPr>
                      <m:t>= </m:t>
                    </m:r>
                    <m:f>
                      <m:fPr>
                        <m:ctrlPr>
                          <a:rPr lang="en-GB" sz="2400" b="1" i="1" smtClean="0">
                            <a:solidFill>
                              <a:schemeClr val="accent1"/>
                            </a:solidFill>
                            <a:latin typeface="Cambria Math" panose="02040503050406030204" pitchFamily="18" charset="0"/>
                            <a:ea typeface="Cambria Math" panose="02040503050406030204" pitchFamily="18" charset="0"/>
                          </a:rPr>
                        </m:ctrlPr>
                      </m:fPr>
                      <m:num>
                        <m:r>
                          <a:rPr lang="en-GB" sz="2400" b="1" i="0" smtClean="0">
                            <a:solidFill>
                              <a:schemeClr val="accent1"/>
                            </a:solidFill>
                            <a:latin typeface="Cambria Math" panose="02040503050406030204" pitchFamily="18" charset="0"/>
                            <a:ea typeface="Cambria Math" panose="02040503050406030204" pitchFamily="18" charset="0"/>
                          </a:rPr>
                          <m:t>𝐦</m:t>
                        </m:r>
                      </m:num>
                      <m:den>
                        <m:r>
                          <a:rPr lang="en-GB" sz="2400" b="1" i="0" smtClean="0">
                            <a:solidFill>
                              <a:schemeClr val="accent1"/>
                            </a:solidFill>
                            <a:latin typeface="Cambria Math" panose="02040503050406030204" pitchFamily="18" charset="0"/>
                            <a:ea typeface="Cambria Math" panose="02040503050406030204" pitchFamily="18" charset="0"/>
                          </a:rPr>
                          <m:t>𝐕</m:t>
                        </m:r>
                      </m:den>
                    </m:f>
                  </m:oMath>
                </a14:m>
                <a:endParaRPr lang="en-GB" sz="24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rPr>
                        <m:t>𝟏</m:t>
                      </m:r>
                      <m:r>
                        <a:rPr lang="en-GB" sz="2400" b="1" i="0" smtClean="0">
                          <a:solidFill>
                            <a:schemeClr val="accent1"/>
                          </a:solidFill>
                          <a:latin typeface="Cambria Math" panose="02040503050406030204" pitchFamily="18" charset="0"/>
                          <a:ea typeface="Cambria Math" panose="02040503050406030204" pitchFamily="18" charset="0"/>
                        </a:rPr>
                        <m:t>.</m:t>
                      </m:r>
                      <m:r>
                        <a:rPr lang="en-GB" sz="2400" b="1" i="0" smtClean="0">
                          <a:solidFill>
                            <a:schemeClr val="accent1"/>
                          </a:solidFill>
                          <a:latin typeface="Cambria Math" panose="02040503050406030204" pitchFamily="18" charset="0"/>
                          <a:ea typeface="Cambria Math" panose="02040503050406030204" pitchFamily="18" charset="0"/>
                        </a:rPr>
                        <m:t>𝟓</m:t>
                      </m:r>
                      <m:r>
                        <a:rPr lang="en-GB" sz="2400" b="1" i="0" smtClean="0">
                          <a:solidFill>
                            <a:schemeClr val="accent1"/>
                          </a:solidFill>
                          <a:latin typeface="Cambria Math" panose="02040503050406030204" pitchFamily="18" charset="0"/>
                          <a:ea typeface="Cambria Math" panose="02040503050406030204" pitchFamily="18" charset="0"/>
                        </a:rPr>
                        <m:t> = </m:t>
                      </m:r>
                      <m:f>
                        <m:fPr>
                          <m:ctrlPr>
                            <a:rPr lang="en-GB" sz="2400" b="1" i="1">
                              <a:solidFill>
                                <a:schemeClr val="accent1"/>
                              </a:solidFill>
                              <a:latin typeface="Cambria Math" panose="02040503050406030204" pitchFamily="18" charset="0"/>
                              <a:ea typeface="Cambria Math" panose="02040503050406030204" pitchFamily="18" charset="0"/>
                            </a:rPr>
                          </m:ctrlPr>
                        </m:fPr>
                        <m:num>
                          <m:r>
                            <a:rPr lang="en-GB" sz="2400" b="1" i="0" smtClean="0">
                              <a:solidFill>
                                <a:schemeClr val="accent1"/>
                              </a:solidFill>
                              <a:latin typeface="Cambria Math" panose="02040503050406030204" pitchFamily="18" charset="0"/>
                              <a:ea typeface="Cambria Math" panose="02040503050406030204" pitchFamily="18" charset="0"/>
                            </a:rPr>
                            <m:t>𝟏𝟓𝟎𝟎</m:t>
                          </m:r>
                        </m:num>
                        <m:den>
                          <m:r>
                            <a:rPr lang="en-GB" sz="2400" b="1" i="0">
                              <a:solidFill>
                                <a:schemeClr val="accent1"/>
                              </a:solidFill>
                              <a:latin typeface="Cambria Math" panose="02040503050406030204" pitchFamily="18" charset="0"/>
                              <a:ea typeface="Cambria Math" panose="02040503050406030204" pitchFamily="18" charset="0"/>
                            </a:rPr>
                            <m:t>𝐕</m:t>
                          </m:r>
                        </m:den>
                      </m:f>
                    </m:oMath>
                  </m:oMathPara>
                </a14:m>
                <a:endParaRPr lang="en-US" sz="24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rPr>
                        <m:t>𝐕</m:t>
                      </m:r>
                      <m:r>
                        <a:rPr lang="en-GB" sz="2400" b="1" i="0" smtClean="0">
                          <a:solidFill>
                            <a:schemeClr val="accent1"/>
                          </a:solidFill>
                          <a:latin typeface="Cambria Math" panose="02040503050406030204" pitchFamily="18" charset="0"/>
                          <a:ea typeface="Cambria Math" panose="02040503050406030204" pitchFamily="18" charset="0"/>
                        </a:rPr>
                        <m:t>=</m:t>
                      </m:r>
                      <m:r>
                        <a:rPr lang="en-GB" sz="2400" b="1" i="0" smtClean="0">
                          <a:solidFill>
                            <a:schemeClr val="accent1"/>
                          </a:solidFill>
                          <a:latin typeface="Cambria Math" panose="02040503050406030204" pitchFamily="18" charset="0"/>
                          <a:ea typeface="Cambria Math" panose="02040503050406030204" pitchFamily="18" charset="0"/>
                        </a:rPr>
                        <m:t>𝟏𝟎𝟎𝟎</m:t>
                      </m:r>
                      <m:r>
                        <a:rPr lang="en-GB" sz="2400" b="1" i="0" smtClean="0">
                          <a:solidFill>
                            <a:schemeClr val="accent1"/>
                          </a:solidFill>
                          <a:latin typeface="Cambria Math" panose="02040503050406030204" pitchFamily="18" charset="0"/>
                          <a:ea typeface="Cambria Math" panose="02040503050406030204" pitchFamily="18" charset="0"/>
                        </a:rPr>
                        <m:t> </m:t>
                      </m:r>
                      <m:r>
                        <a:rPr lang="en-GB" sz="2400" b="1" i="0" smtClean="0">
                          <a:solidFill>
                            <a:schemeClr val="accent1"/>
                          </a:solidFill>
                          <a:latin typeface="Cambria Math" panose="02040503050406030204" pitchFamily="18" charset="0"/>
                          <a:ea typeface="Cambria Math" panose="02040503050406030204" pitchFamily="18" charset="0"/>
                        </a:rPr>
                        <m:t>𝐜𝐦𝟑</m:t>
                      </m:r>
                    </m:oMath>
                  </m:oMathPara>
                </a14:m>
                <a:endParaRPr lang="en-US" sz="2400" b="1" baseline="30000"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28DFF307-ED18-764F-0B74-F82B9DA47572}"/>
                  </a:ext>
                </a:extLst>
              </p:cNvPr>
              <p:cNvSpPr txBox="1">
                <a:spLocks noRot="1" noChangeAspect="1" noMove="1" noResize="1" noEditPoints="1" noAdjustHandles="1" noChangeArrowheads="1" noChangeShapeType="1" noTextEdit="1"/>
              </p:cNvSpPr>
              <p:nvPr/>
            </p:nvSpPr>
            <p:spPr>
              <a:xfrm>
                <a:off x="378086" y="1436027"/>
                <a:ext cx="10580426" cy="1644809"/>
              </a:xfrm>
              <a:prstGeom prst="rect">
                <a:avLst/>
              </a:prstGeom>
              <a:blipFill>
                <a:blip r:embed="rId2"/>
                <a:stretch>
                  <a:fillRect l="-838" t="-1538" b="-6154"/>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011DEBF8-8F01-940C-463B-008DFD8859D6}"/>
              </a:ext>
            </a:extLst>
          </p:cNvPr>
          <p:cNvSpPr txBox="1"/>
          <p:nvPr/>
        </p:nvSpPr>
        <p:spPr>
          <a:xfrm>
            <a:off x="401899" y="3474378"/>
            <a:ext cx="10580426" cy="2677656"/>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Measure the mass using a mass balance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Measure the volume using a displacement cylinder/Eureka can full of water</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the object to the Eureka can and measure the volume of water displaced, which is the volume of the object</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Use mass/volume to calculate density</a:t>
            </a:r>
          </a:p>
        </p:txBody>
      </p:sp>
    </p:spTree>
    <p:extLst>
      <p:ext uri="{BB962C8B-B14F-4D97-AF65-F5344CB8AC3E}">
        <p14:creationId xmlns:p14="http://schemas.microsoft.com/office/powerpoint/2010/main" val="80237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7D6399-9BDF-92DE-4E7A-967AE23966E2}"/>
              </a:ext>
            </a:extLst>
          </p:cNvPr>
          <p:cNvSpPr txBox="1"/>
          <p:nvPr/>
        </p:nvSpPr>
        <p:spPr>
          <a:xfrm>
            <a:off x="404533" y="708211"/>
            <a:ext cx="11068330"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What is the name of the polymer formed through the addition polymerisation of propene?</a:t>
            </a:r>
          </a:p>
          <a:p>
            <a:pPr marL="914400" lvl="1" indent="-457200">
              <a:buFont typeface="Wingdings" pitchFamily="2" charset="2"/>
              <a:buChar char="q"/>
            </a:pPr>
            <a:r>
              <a:rPr lang="en-GB" sz="2400" dirty="0">
                <a:latin typeface="Century Gothic" panose="020B0502020202020204" pitchFamily="34" charset="0"/>
              </a:rPr>
              <a:t>A. Poly(ethene)</a:t>
            </a:r>
          </a:p>
          <a:p>
            <a:pPr marL="914400" lvl="1" indent="-457200">
              <a:buFont typeface="Wingdings" pitchFamily="2" charset="2"/>
              <a:buChar char="q"/>
            </a:pPr>
            <a:r>
              <a:rPr lang="en-GB" sz="2400" dirty="0">
                <a:latin typeface="Century Gothic" panose="020B0502020202020204" pitchFamily="34" charset="0"/>
              </a:rPr>
              <a:t>B. Poly(propene)</a:t>
            </a:r>
          </a:p>
          <a:p>
            <a:pPr marL="914400" lvl="1" indent="-457200">
              <a:buFont typeface="Wingdings" pitchFamily="2" charset="2"/>
              <a:buChar char="q"/>
            </a:pPr>
            <a:r>
              <a:rPr lang="en-GB" sz="2400" dirty="0">
                <a:latin typeface="Century Gothic" panose="020B0502020202020204" pitchFamily="34" charset="0"/>
              </a:rPr>
              <a:t>C. Poly(propane)</a:t>
            </a:r>
          </a:p>
        </p:txBody>
      </p:sp>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40000" y="0"/>
            <a:ext cx="10620000" cy="720000"/>
          </a:xfrm>
        </p:spPr>
        <p:txBody>
          <a:bodyPr/>
          <a:lstStyle/>
          <a:p>
            <a:r>
              <a:rPr lang="en-US" dirty="0">
                <a:latin typeface="Century Gothic" panose="020B0502020202020204" pitchFamily="34" charset="0"/>
              </a:rPr>
              <a:t>Answer the questions below.</a:t>
            </a:r>
          </a:p>
        </p:txBody>
      </p:sp>
      <p:sp>
        <p:nvSpPr>
          <p:cNvPr id="4" name="TextBox 3">
            <a:extLst>
              <a:ext uri="{FF2B5EF4-FFF2-40B4-BE49-F238E27FC236}">
                <a16:creationId xmlns:a16="http://schemas.microsoft.com/office/drawing/2014/main" id="{49D9FD6F-2370-714D-B4BC-9DA02B16D063}"/>
              </a:ext>
            </a:extLst>
          </p:cNvPr>
          <p:cNvSpPr txBox="1"/>
          <p:nvPr/>
        </p:nvSpPr>
        <p:spPr>
          <a:xfrm>
            <a:off x="315261" y="2804684"/>
            <a:ext cx="1162274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happens to the atoms of monomers in addition polymerisation?</a:t>
            </a:r>
          </a:p>
          <a:p>
            <a:pPr marL="914400" lvl="1" indent="-457200">
              <a:buFont typeface="Wingdings" pitchFamily="2" charset="2"/>
              <a:buChar char="q"/>
            </a:pPr>
            <a:r>
              <a:rPr lang="en-GB" sz="2400" dirty="0">
                <a:latin typeface="Century Gothic" panose="020B0502020202020204" pitchFamily="34" charset="0"/>
              </a:rPr>
              <a:t>A. Some atoms are lost</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Extra atoms are produced</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Atoms are not lost or produced </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68381" y="4606788"/>
            <a:ext cx="1118397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made during an addition polymerisation reaction?</a:t>
            </a:r>
          </a:p>
          <a:p>
            <a:pPr marL="914400" lvl="1" indent="-457200">
              <a:buFont typeface="Wingdings" pitchFamily="2" charset="2"/>
              <a:buChar char="q"/>
            </a:pPr>
            <a:r>
              <a:rPr lang="en-GB" sz="2400" dirty="0">
                <a:latin typeface="Century Gothic" panose="020B0502020202020204" pitchFamily="34" charset="0"/>
              </a:rPr>
              <a:t>A. A polymer and another product</a:t>
            </a:r>
          </a:p>
          <a:p>
            <a:pPr marL="914400" lvl="1" indent="-457200">
              <a:buFont typeface="Wingdings" pitchFamily="2" charset="2"/>
              <a:buChar char="q"/>
            </a:pPr>
            <a:r>
              <a:rPr lang="en-GB" sz="2400" dirty="0">
                <a:latin typeface="Century Gothic" panose="020B0502020202020204" pitchFamily="34" charset="0"/>
              </a:rPr>
              <a:t>B. A polymer and different monomers</a:t>
            </a:r>
          </a:p>
          <a:p>
            <a:pPr marL="914400" lvl="1" indent="-457200">
              <a:buFont typeface="Wingdings" pitchFamily="2" charset="2"/>
              <a:buChar char="q"/>
            </a:pPr>
            <a:r>
              <a:rPr lang="en-GB" sz="2400" dirty="0">
                <a:latin typeface="Century Gothic" panose="020B0502020202020204" pitchFamily="34" charset="0"/>
              </a:rPr>
              <a:t>C. A polymer only</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845636" y="1612794"/>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763555" y="372904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28166" y="5527649"/>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38949017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Addition Polymerisation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alkenes.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alkenes are described as unsaturated.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how bromine water could be used to identify an alkene.</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polymer.</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the difference between thermosetting and thermosoftening polymers.</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0685056"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displayed formula for ethene.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Draw the displayed formula for butene.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Compare the structure of butene and butane.</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Addition Polymerisation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192289" cy="132343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a polymer.</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Identify the monomer that </a:t>
            </a:r>
            <a:r>
              <a:rPr lang="en-GB" sz="2000" dirty="0">
                <a:solidFill>
                  <a:schemeClr val="dk1"/>
                </a:solidFill>
                <a:latin typeface="Century Gothic"/>
                <a:ea typeface="Century Gothic"/>
                <a:cs typeface="Century Gothic"/>
                <a:sym typeface="Century Gothic"/>
              </a:rPr>
              <a:t>makes up poly(ethene).</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how poly(ethene) is formed.</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an example of another polymer made through addition polymerisation.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0188095C-9458-C614-B20A-FE09EB2D4093}"/>
              </a:ext>
            </a:extLst>
          </p:cNvPr>
          <p:cNvSpPr txBox="1"/>
          <p:nvPr/>
        </p:nvSpPr>
        <p:spPr>
          <a:xfrm>
            <a:off x="342899" y="947776"/>
            <a:ext cx="10951633" cy="34163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Century Gothic"/>
                <a:cs typeface="Arial"/>
                <a:sym typeface="Century Gothic"/>
              </a:rPr>
              <a:t>Polymers are long molecules made up of repeating units called monomers. One of the most common polymers used by humans is poly(ethene), which is made in both high-density and low-density forms. Poly(ethene) is made through the joining of many ethene monomers, a reaction which is called addition polymerisation. The double bond of the ethene molecules is broken, allowing the carbon atoms to bond with neighbouring molecules. However, it is not just poly(ethene) that can be made through addition polymerisation. Other polymers such as poly(propene) or poly(chloroethene) are also made through addition polymerisation. In addition polymerisation, the only product is the polymer. </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315006"/>
            <a:ext cx="5948471" cy="1217993"/>
          </a:xfrm>
        </p:spPr>
        <p:txBody>
          <a:bodyPr/>
          <a:lstStyle/>
          <a:p>
            <a:r>
              <a:rPr lang="en-US" dirty="0">
                <a:latin typeface="Century Gothic" panose="020B0502020202020204" pitchFamily="34" charset="0"/>
              </a:rPr>
              <a:t>Taking it Further: Addition Polymerisation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02/04/2024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C5.1.10 Taking it Further: Carboxylic Acids</a:t>
            </a:r>
          </a:p>
          <a:p>
            <a:pPr marR="0" lvl="0" algn="l" defTabSz="914400" rtl="0" eaLnBrk="1" fontAlgn="auto" latinLnBrk="0" hangingPunct="1">
              <a:lnSpc>
                <a:spcPct val="100000"/>
              </a:lnSpc>
              <a:spcBef>
                <a:spcPts val="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C5.1.12 Polymers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Identify monomers used to make given polymers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process of addition polymerisation</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6705600" y="4997932"/>
            <a:ext cx="3820018" cy="6884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poly(ethene)</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2499874"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polymer</a:t>
            </a:r>
          </a:p>
        </p:txBody>
      </p:sp>
      <p:sp>
        <p:nvSpPr>
          <p:cNvPr id="7" name="Rectangle 6">
            <a:extLst>
              <a:ext uri="{FF2B5EF4-FFF2-40B4-BE49-F238E27FC236}">
                <a16:creationId xmlns:a16="http://schemas.microsoft.com/office/drawing/2014/main" id="{721D3180-3077-A645-EE0D-E910FF436CA9}"/>
              </a:ext>
            </a:extLst>
          </p:cNvPr>
          <p:cNvSpPr/>
          <p:nvPr/>
        </p:nvSpPr>
        <p:spPr>
          <a:xfrm>
            <a:off x="4549759" y="5000402"/>
            <a:ext cx="2088109"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monomer</a:t>
            </a:r>
          </a:p>
        </p:txBody>
      </p:sp>
      <p:sp>
        <p:nvSpPr>
          <p:cNvPr id="12" name="Rectangle 11">
            <a:extLst>
              <a:ext uri="{FF2B5EF4-FFF2-40B4-BE49-F238E27FC236}">
                <a16:creationId xmlns:a16="http://schemas.microsoft.com/office/drawing/2014/main" id="{E977144D-1BC5-68A1-AD8D-AFD769D90983}"/>
              </a:ext>
            </a:extLst>
          </p:cNvPr>
          <p:cNvSpPr/>
          <p:nvPr/>
        </p:nvSpPr>
        <p:spPr>
          <a:xfrm>
            <a:off x="1984215" y="5723148"/>
            <a:ext cx="333285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addition</a:t>
            </a:r>
          </a:p>
        </p:txBody>
      </p:sp>
      <p:sp>
        <p:nvSpPr>
          <p:cNvPr id="4" name="Rectangle 3">
            <a:extLst>
              <a:ext uri="{FF2B5EF4-FFF2-40B4-BE49-F238E27FC236}">
                <a16:creationId xmlns:a16="http://schemas.microsoft.com/office/drawing/2014/main" id="{F38EC70A-FECD-FA02-FF41-5D01E18B0913}"/>
              </a:ext>
            </a:extLst>
          </p:cNvPr>
          <p:cNvSpPr/>
          <p:nvPr/>
        </p:nvSpPr>
        <p:spPr>
          <a:xfrm>
            <a:off x="5376173" y="5732673"/>
            <a:ext cx="307356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polymerisation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664E438E-9AE9-09F5-3193-F5B7513EC4F8}"/>
              </a:ext>
            </a:extLst>
          </p:cNvPr>
          <p:cNvPicPr>
            <a:picLocks noChangeAspect="1"/>
          </p:cNvPicPr>
          <p:nvPr/>
        </p:nvPicPr>
        <p:blipFill>
          <a:blip r:embed="rId3"/>
          <a:stretch>
            <a:fillRect/>
          </a:stretch>
        </p:blipFill>
        <p:spPr>
          <a:xfrm>
            <a:off x="6843713" y="4189336"/>
            <a:ext cx="4508499" cy="253702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CF670-BE5D-9AC8-8240-8E8E2DD8C047}"/>
              </a:ext>
            </a:extLst>
          </p:cNvPr>
          <p:cNvSpPr>
            <a:spLocks noGrp="1"/>
          </p:cNvSpPr>
          <p:nvPr>
            <p:ph type="title"/>
          </p:nvPr>
        </p:nvSpPr>
        <p:spPr/>
        <p:txBody>
          <a:bodyPr/>
          <a:lstStyle/>
          <a:p>
            <a:r>
              <a:rPr lang="en-GB" dirty="0">
                <a:latin typeface="Century Gothic" panose="020B0502020202020204" pitchFamily="34" charset="0"/>
              </a:rPr>
              <a:t>Addition Polymerisation</a:t>
            </a:r>
          </a:p>
        </p:txBody>
      </p:sp>
      <p:cxnSp>
        <p:nvCxnSpPr>
          <p:cNvPr id="42" name="Straight Connector 41">
            <a:extLst>
              <a:ext uri="{FF2B5EF4-FFF2-40B4-BE49-F238E27FC236}">
                <a16:creationId xmlns:a16="http://schemas.microsoft.com/office/drawing/2014/main" id="{0F792E52-C669-C107-D60C-E0ADFA39AB9C}"/>
              </a:ext>
            </a:extLst>
          </p:cNvPr>
          <p:cNvCxnSpPr>
            <a:cxnSpLocks/>
          </p:cNvCxnSpPr>
          <p:nvPr/>
        </p:nvCxnSpPr>
        <p:spPr>
          <a:xfrm>
            <a:off x="533391" y="2479206"/>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000F23A-B742-B19F-DA02-8C650AD0BB09}"/>
              </a:ext>
            </a:extLst>
          </p:cNvPr>
          <p:cNvCxnSpPr>
            <a:cxnSpLocks/>
          </p:cNvCxnSpPr>
          <p:nvPr/>
        </p:nvCxnSpPr>
        <p:spPr>
          <a:xfrm>
            <a:off x="528610" y="238871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 Box 101">
            <a:extLst>
              <a:ext uri="{FF2B5EF4-FFF2-40B4-BE49-F238E27FC236}">
                <a16:creationId xmlns:a16="http://schemas.microsoft.com/office/drawing/2014/main" id="{C745A589-06A7-F2A8-09AC-27B75208C355}"/>
              </a:ext>
            </a:extLst>
          </p:cNvPr>
          <p:cNvSpPr txBox="1"/>
          <p:nvPr/>
        </p:nvSpPr>
        <p:spPr>
          <a:xfrm>
            <a:off x="101598" y="2177286"/>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56" name="Text Box 102">
            <a:extLst>
              <a:ext uri="{FF2B5EF4-FFF2-40B4-BE49-F238E27FC236}">
                <a16:creationId xmlns:a16="http://schemas.microsoft.com/office/drawing/2014/main" id="{1D294749-EEEC-6409-9E24-5C445CD662A5}"/>
              </a:ext>
            </a:extLst>
          </p:cNvPr>
          <p:cNvSpPr txBox="1"/>
          <p:nvPr/>
        </p:nvSpPr>
        <p:spPr>
          <a:xfrm>
            <a:off x="147646" y="318079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57" name="Text Box 103">
            <a:extLst>
              <a:ext uri="{FF2B5EF4-FFF2-40B4-BE49-F238E27FC236}">
                <a16:creationId xmlns:a16="http://schemas.microsoft.com/office/drawing/2014/main" id="{926C108D-6C75-ADF2-C724-E21C988B83EA}"/>
              </a:ext>
            </a:extLst>
          </p:cNvPr>
          <p:cNvSpPr txBox="1"/>
          <p:nvPr/>
        </p:nvSpPr>
        <p:spPr>
          <a:xfrm>
            <a:off x="147301" y="122217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58" name="Straight Connector 57">
            <a:extLst>
              <a:ext uri="{FF2B5EF4-FFF2-40B4-BE49-F238E27FC236}">
                <a16:creationId xmlns:a16="http://schemas.microsoft.com/office/drawing/2014/main" id="{820AC622-757D-027F-168B-86EFBC4C5D22}"/>
              </a:ext>
            </a:extLst>
          </p:cNvPr>
          <p:cNvCxnSpPr>
            <a:cxnSpLocks/>
          </p:cNvCxnSpPr>
          <p:nvPr/>
        </p:nvCxnSpPr>
        <p:spPr>
          <a:xfrm>
            <a:off x="1120655" y="26499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F87EF3-949F-C867-155A-9DACA13BA651}"/>
              </a:ext>
            </a:extLst>
          </p:cNvPr>
          <p:cNvCxnSpPr>
            <a:cxnSpLocks/>
          </p:cNvCxnSpPr>
          <p:nvPr/>
        </p:nvCxnSpPr>
        <p:spPr>
          <a:xfrm>
            <a:off x="313491" y="266870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1CF067D-9AA3-BEFF-903C-186AB285E5D6}"/>
              </a:ext>
            </a:extLst>
          </p:cNvPr>
          <p:cNvCxnSpPr>
            <a:cxnSpLocks/>
          </p:cNvCxnSpPr>
          <p:nvPr/>
        </p:nvCxnSpPr>
        <p:spPr>
          <a:xfrm>
            <a:off x="313491" y="172195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DC9FB3F-0E6C-7FBC-F86C-EEAC9D6F9D83}"/>
              </a:ext>
            </a:extLst>
          </p:cNvPr>
          <p:cNvCxnSpPr>
            <a:cxnSpLocks/>
          </p:cNvCxnSpPr>
          <p:nvPr/>
        </p:nvCxnSpPr>
        <p:spPr>
          <a:xfrm>
            <a:off x="1119726" y="171969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49C5A3E-A2E1-2FBD-EE1D-86DD8126750B}"/>
              </a:ext>
            </a:extLst>
          </p:cNvPr>
          <p:cNvSpPr txBox="1"/>
          <p:nvPr/>
        </p:nvSpPr>
        <p:spPr>
          <a:xfrm>
            <a:off x="1256113" y="2172230"/>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cxnSp>
        <p:nvCxnSpPr>
          <p:cNvPr id="190" name="Straight Connector 189">
            <a:extLst>
              <a:ext uri="{FF2B5EF4-FFF2-40B4-BE49-F238E27FC236}">
                <a16:creationId xmlns:a16="http://schemas.microsoft.com/office/drawing/2014/main" id="{26BAC8FB-5009-F06F-A569-2FBF0354F3B3}"/>
              </a:ext>
            </a:extLst>
          </p:cNvPr>
          <p:cNvCxnSpPr>
            <a:cxnSpLocks/>
          </p:cNvCxnSpPr>
          <p:nvPr/>
        </p:nvCxnSpPr>
        <p:spPr>
          <a:xfrm>
            <a:off x="1998128" y="2477090"/>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9CDE7F5D-3094-74B0-892A-F38629E01FB8}"/>
              </a:ext>
            </a:extLst>
          </p:cNvPr>
          <p:cNvCxnSpPr>
            <a:cxnSpLocks/>
          </p:cNvCxnSpPr>
          <p:nvPr/>
        </p:nvCxnSpPr>
        <p:spPr>
          <a:xfrm>
            <a:off x="1993347" y="2386602"/>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Text Box 101">
            <a:extLst>
              <a:ext uri="{FF2B5EF4-FFF2-40B4-BE49-F238E27FC236}">
                <a16:creationId xmlns:a16="http://schemas.microsoft.com/office/drawing/2014/main" id="{128C4D05-5A7D-BE0F-6193-3E471BF82315}"/>
              </a:ext>
            </a:extLst>
          </p:cNvPr>
          <p:cNvSpPr txBox="1"/>
          <p:nvPr/>
        </p:nvSpPr>
        <p:spPr>
          <a:xfrm>
            <a:off x="1566335" y="2175170"/>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193" name="Text Box 102">
            <a:extLst>
              <a:ext uri="{FF2B5EF4-FFF2-40B4-BE49-F238E27FC236}">
                <a16:creationId xmlns:a16="http://schemas.microsoft.com/office/drawing/2014/main" id="{F3DE207F-7E48-B6F1-E18A-5AA936B4E61A}"/>
              </a:ext>
            </a:extLst>
          </p:cNvPr>
          <p:cNvSpPr txBox="1"/>
          <p:nvPr/>
        </p:nvSpPr>
        <p:spPr>
          <a:xfrm>
            <a:off x="1629316" y="3178681"/>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194" name="Text Box 103">
            <a:extLst>
              <a:ext uri="{FF2B5EF4-FFF2-40B4-BE49-F238E27FC236}">
                <a16:creationId xmlns:a16="http://schemas.microsoft.com/office/drawing/2014/main" id="{058CFD2B-B243-E7D3-041C-5844EC07A1ED}"/>
              </a:ext>
            </a:extLst>
          </p:cNvPr>
          <p:cNvSpPr txBox="1"/>
          <p:nvPr/>
        </p:nvSpPr>
        <p:spPr>
          <a:xfrm>
            <a:off x="1612038" y="1220058"/>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95" name="Straight Connector 194">
            <a:extLst>
              <a:ext uri="{FF2B5EF4-FFF2-40B4-BE49-F238E27FC236}">
                <a16:creationId xmlns:a16="http://schemas.microsoft.com/office/drawing/2014/main" id="{CA676EE4-5C00-A231-9B07-02336A418483}"/>
              </a:ext>
            </a:extLst>
          </p:cNvPr>
          <p:cNvCxnSpPr>
            <a:cxnSpLocks/>
          </p:cNvCxnSpPr>
          <p:nvPr/>
        </p:nvCxnSpPr>
        <p:spPr>
          <a:xfrm>
            <a:off x="2585392" y="264779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B3973390-8038-5536-3335-F6DA896A17FF}"/>
              </a:ext>
            </a:extLst>
          </p:cNvPr>
          <p:cNvCxnSpPr>
            <a:cxnSpLocks/>
          </p:cNvCxnSpPr>
          <p:nvPr/>
        </p:nvCxnSpPr>
        <p:spPr>
          <a:xfrm>
            <a:off x="1778228" y="26665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017ACA2-8D13-C828-D51A-47B6DE5B1728}"/>
              </a:ext>
            </a:extLst>
          </p:cNvPr>
          <p:cNvCxnSpPr>
            <a:cxnSpLocks/>
          </p:cNvCxnSpPr>
          <p:nvPr/>
        </p:nvCxnSpPr>
        <p:spPr>
          <a:xfrm>
            <a:off x="1778228" y="171984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B2CAB894-E675-EA26-877A-EA115C4747A7}"/>
              </a:ext>
            </a:extLst>
          </p:cNvPr>
          <p:cNvCxnSpPr>
            <a:cxnSpLocks/>
          </p:cNvCxnSpPr>
          <p:nvPr/>
        </p:nvCxnSpPr>
        <p:spPr>
          <a:xfrm>
            <a:off x="2584463" y="171758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B2DFDB78-4B46-8238-38AD-BA3394C0E4E5}"/>
              </a:ext>
            </a:extLst>
          </p:cNvPr>
          <p:cNvSpPr txBox="1"/>
          <p:nvPr/>
        </p:nvSpPr>
        <p:spPr>
          <a:xfrm>
            <a:off x="2771647" y="2187046"/>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cxnSp>
        <p:nvCxnSpPr>
          <p:cNvPr id="200" name="Straight Connector 199">
            <a:extLst>
              <a:ext uri="{FF2B5EF4-FFF2-40B4-BE49-F238E27FC236}">
                <a16:creationId xmlns:a16="http://schemas.microsoft.com/office/drawing/2014/main" id="{B01797AB-BA48-428B-BF9B-5F410D16AF2D}"/>
              </a:ext>
            </a:extLst>
          </p:cNvPr>
          <p:cNvCxnSpPr>
            <a:cxnSpLocks/>
          </p:cNvCxnSpPr>
          <p:nvPr/>
        </p:nvCxnSpPr>
        <p:spPr>
          <a:xfrm>
            <a:off x="3561286" y="246809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96285913-F6C6-A540-31C0-4C342F469B56}"/>
              </a:ext>
            </a:extLst>
          </p:cNvPr>
          <p:cNvCxnSpPr>
            <a:cxnSpLocks/>
          </p:cNvCxnSpPr>
          <p:nvPr/>
        </p:nvCxnSpPr>
        <p:spPr>
          <a:xfrm>
            <a:off x="3556505" y="237760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2" name="Text Box 101">
            <a:extLst>
              <a:ext uri="{FF2B5EF4-FFF2-40B4-BE49-F238E27FC236}">
                <a16:creationId xmlns:a16="http://schemas.microsoft.com/office/drawing/2014/main" id="{F764FF86-EEF1-70C5-076A-D445D53E1894}"/>
              </a:ext>
            </a:extLst>
          </p:cNvPr>
          <p:cNvSpPr txBox="1"/>
          <p:nvPr/>
        </p:nvSpPr>
        <p:spPr>
          <a:xfrm>
            <a:off x="3129493" y="2166173"/>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203" name="Text Box 102">
            <a:extLst>
              <a:ext uri="{FF2B5EF4-FFF2-40B4-BE49-F238E27FC236}">
                <a16:creationId xmlns:a16="http://schemas.microsoft.com/office/drawing/2014/main" id="{63D66D67-C4D6-2275-9A78-3B0C6FBB7AD6}"/>
              </a:ext>
            </a:extLst>
          </p:cNvPr>
          <p:cNvSpPr txBox="1"/>
          <p:nvPr/>
        </p:nvSpPr>
        <p:spPr>
          <a:xfrm>
            <a:off x="3192474" y="3169684"/>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204" name="Text Box 103">
            <a:extLst>
              <a:ext uri="{FF2B5EF4-FFF2-40B4-BE49-F238E27FC236}">
                <a16:creationId xmlns:a16="http://schemas.microsoft.com/office/drawing/2014/main" id="{A8F9A787-EB76-F527-8445-B2DDBCE75067}"/>
              </a:ext>
            </a:extLst>
          </p:cNvPr>
          <p:cNvSpPr txBox="1"/>
          <p:nvPr/>
        </p:nvSpPr>
        <p:spPr>
          <a:xfrm>
            <a:off x="3175196" y="1211061"/>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205" name="Straight Connector 204">
            <a:extLst>
              <a:ext uri="{FF2B5EF4-FFF2-40B4-BE49-F238E27FC236}">
                <a16:creationId xmlns:a16="http://schemas.microsoft.com/office/drawing/2014/main" id="{1C898B39-2867-8099-62D2-A795FEDB754F}"/>
              </a:ext>
            </a:extLst>
          </p:cNvPr>
          <p:cNvCxnSpPr>
            <a:cxnSpLocks/>
          </p:cNvCxnSpPr>
          <p:nvPr/>
        </p:nvCxnSpPr>
        <p:spPr>
          <a:xfrm>
            <a:off x="4148550" y="263879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E3B5C8A5-0A49-5B7B-EB3E-A3F7D6E8F3E9}"/>
              </a:ext>
            </a:extLst>
          </p:cNvPr>
          <p:cNvCxnSpPr>
            <a:cxnSpLocks/>
          </p:cNvCxnSpPr>
          <p:nvPr/>
        </p:nvCxnSpPr>
        <p:spPr>
          <a:xfrm>
            <a:off x="3341386" y="265759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6024D8B-DC2F-AD30-258D-8820EC6EF132}"/>
              </a:ext>
            </a:extLst>
          </p:cNvPr>
          <p:cNvCxnSpPr>
            <a:cxnSpLocks/>
          </p:cNvCxnSpPr>
          <p:nvPr/>
        </p:nvCxnSpPr>
        <p:spPr>
          <a:xfrm>
            <a:off x="3341386" y="171084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297F3C3-39F3-A773-6B55-4374296B6682}"/>
              </a:ext>
            </a:extLst>
          </p:cNvPr>
          <p:cNvCxnSpPr>
            <a:cxnSpLocks/>
          </p:cNvCxnSpPr>
          <p:nvPr/>
        </p:nvCxnSpPr>
        <p:spPr>
          <a:xfrm>
            <a:off x="4147621" y="170858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TextBox 208">
            <a:extLst>
              <a:ext uri="{FF2B5EF4-FFF2-40B4-BE49-F238E27FC236}">
                <a16:creationId xmlns:a16="http://schemas.microsoft.com/office/drawing/2014/main" id="{58CDD679-2159-3897-578C-A7F37C512420}"/>
              </a:ext>
            </a:extLst>
          </p:cNvPr>
          <p:cNvSpPr txBox="1"/>
          <p:nvPr/>
        </p:nvSpPr>
        <p:spPr>
          <a:xfrm>
            <a:off x="4300940" y="2194983"/>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cxnSp>
        <p:nvCxnSpPr>
          <p:cNvPr id="210" name="Straight Connector 209">
            <a:extLst>
              <a:ext uri="{FF2B5EF4-FFF2-40B4-BE49-F238E27FC236}">
                <a16:creationId xmlns:a16="http://schemas.microsoft.com/office/drawing/2014/main" id="{D7ABC201-4C65-49E8-A9D2-C3191A58762C}"/>
              </a:ext>
            </a:extLst>
          </p:cNvPr>
          <p:cNvCxnSpPr>
            <a:cxnSpLocks/>
          </p:cNvCxnSpPr>
          <p:nvPr/>
        </p:nvCxnSpPr>
        <p:spPr>
          <a:xfrm>
            <a:off x="5062003" y="2453806"/>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3E2E35A9-847A-8E67-758F-DBD04F94DA8F}"/>
              </a:ext>
            </a:extLst>
          </p:cNvPr>
          <p:cNvCxnSpPr>
            <a:cxnSpLocks/>
          </p:cNvCxnSpPr>
          <p:nvPr/>
        </p:nvCxnSpPr>
        <p:spPr>
          <a:xfrm>
            <a:off x="5057222" y="236331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 Box 101">
            <a:extLst>
              <a:ext uri="{FF2B5EF4-FFF2-40B4-BE49-F238E27FC236}">
                <a16:creationId xmlns:a16="http://schemas.microsoft.com/office/drawing/2014/main" id="{45878F68-8B80-575E-B34E-D9CD9B4C00FA}"/>
              </a:ext>
            </a:extLst>
          </p:cNvPr>
          <p:cNvSpPr txBox="1"/>
          <p:nvPr/>
        </p:nvSpPr>
        <p:spPr>
          <a:xfrm>
            <a:off x="4630210" y="2151886"/>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213" name="Text Box 102">
            <a:extLst>
              <a:ext uri="{FF2B5EF4-FFF2-40B4-BE49-F238E27FC236}">
                <a16:creationId xmlns:a16="http://schemas.microsoft.com/office/drawing/2014/main" id="{5DA9040D-D94F-33AD-A75F-881D1C613E74}"/>
              </a:ext>
            </a:extLst>
          </p:cNvPr>
          <p:cNvSpPr txBox="1"/>
          <p:nvPr/>
        </p:nvSpPr>
        <p:spPr>
          <a:xfrm>
            <a:off x="4693191" y="315539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214" name="Text Box 103">
            <a:extLst>
              <a:ext uri="{FF2B5EF4-FFF2-40B4-BE49-F238E27FC236}">
                <a16:creationId xmlns:a16="http://schemas.microsoft.com/office/drawing/2014/main" id="{A99313FA-DB26-D577-F315-C1BC493E2175}"/>
              </a:ext>
            </a:extLst>
          </p:cNvPr>
          <p:cNvSpPr txBox="1"/>
          <p:nvPr/>
        </p:nvSpPr>
        <p:spPr>
          <a:xfrm>
            <a:off x="4675913" y="119677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215" name="Straight Connector 214">
            <a:extLst>
              <a:ext uri="{FF2B5EF4-FFF2-40B4-BE49-F238E27FC236}">
                <a16:creationId xmlns:a16="http://schemas.microsoft.com/office/drawing/2014/main" id="{49BEA6A3-B1C1-9BC3-646D-9EA27683D96E}"/>
              </a:ext>
            </a:extLst>
          </p:cNvPr>
          <p:cNvCxnSpPr>
            <a:cxnSpLocks/>
          </p:cNvCxnSpPr>
          <p:nvPr/>
        </p:nvCxnSpPr>
        <p:spPr>
          <a:xfrm>
            <a:off x="5649267" y="26245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D165CBB-03AE-2669-728B-538291AA582A}"/>
              </a:ext>
            </a:extLst>
          </p:cNvPr>
          <p:cNvCxnSpPr>
            <a:cxnSpLocks/>
          </p:cNvCxnSpPr>
          <p:nvPr/>
        </p:nvCxnSpPr>
        <p:spPr>
          <a:xfrm>
            <a:off x="4842103" y="264330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E17E889-DC1A-F175-86F2-463199CD8C31}"/>
              </a:ext>
            </a:extLst>
          </p:cNvPr>
          <p:cNvCxnSpPr>
            <a:cxnSpLocks/>
          </p:cNvCxnSpPr>
          <p:nvPr/>
        </p:nvCxnSpPr>
        <p:spPr>
          <a:xfrm>
            <a:off x="4842103" y="169655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B665390B-A55C-3EDB-CF92-C1F43D678CB8}"/>
              </a:ext>
            </a:extLst>
          </p:cNvPr>
          <p:cNvCxnSpPr>
            <a:cxnSpLocks/>
          </p:cNvCxnSpPr>
          <p:nvPr/>
        </p:nvCxnSpPr>
        <p:spPr>
          <a:xfrm>
            <a:off x="5648338" y="169429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TextBox 219">
            <a:extLst>
              <a:ext uri="{FF2B5EF4-FFF2-40B4-BE49-F238E27FC236}">
                <a16:creationId xmlns:a16="http://schemas.microsoft.com/office/drawing/2014/main" id="{8B178D5A-0385-30F6-74B7-B9A8A77F5137}"/>
              </a:ext>
            </a:extLst>
          </p:cNvPr>
          <p:cNvSpPr txBox="1"/>
          <p:nvPr/>
        </p:nvSpPr>
        <p:spPr>
          <a:xfrm>
            <a:off x="5854573" y="2175404"/>
            <a:ext cx="486030" cy="461665"/>
          </a:xfrm>
          <a:prstGeom prst="rect">
            <a:avLst/>
          </a:prstGeom>
          <a:noFill/>
        </p:spPr>
        <p:txBody>
          <a:bodyPr wrap="square" rtlCol="0">
            <a:spAutoFit/>
          </a:bodyPr>
          <a:lstStyle/>
          <a:p>
            <a:r>
              <a:rPr lang="en-GB" sz="2400" b="1" dirty="0">
                <a:latin typeface="Century Gothic" panose="020B0502020202020204" pitchFamily="34" charset="0"/>
                <a:sym typeface="Wingdings" pitchFamily="2" charset="2"/>
              </a:rPr>
              <a:t></a:t>
            </a:r>
            <a:endParaRPr lang="en-GB" sz="2400" b="1" dirty="0">
              <a:latin typeface="Century Gothic" panose="020B0502020202020204" pitchFamily="34" charset="0"/>
            </a:endParaRPr>
          </a:p>
        </p:txBody>
      </p:sp>
      <p:sp>
        <p:nvSpPr>
          <p:cNvPr id="224" name="Text Box 101">
            <a:extLst>
              <a:ext uri="{FF2B5EF4-FFF2-40B4-BE49-F238E27FC236}">
                <a16:creationId xmlns:a16="http://schemas.microsoft.com/office/drawing/2014/main" id="{FA3BBC15-B3CB-E438-3214-96A284E39FB9}"/>
              </a:ext>
            </a:extLst>
          </p:cNvPr>
          <p:cNvSpPr txBox="1"/>
          <p:nvPr/>
        </p:nvSpPr>
        <p:spPr>
          <a:xfrm>
            <a:off x="6499358" y="2149241"/>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C   C</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222" name="Straight Connector 221">
            <a:extLst>
              <a:ext uri="{FF2B5EF4-FFF2-40B4-BE49-F238E27FC236}">
                <a16:creationId xmlns:a16="http://schemas.microsoft.com/office/drawing/2014/main" id="{6DB03C63-2FAA-DAC7-7FBB-651267BD34BF}"/>
              </a:ext>
            </a:extLst>
          </p:cNvPr>
          <p:cNvCxnSpPr>
            <a:cxnSpLocks/>
          </p:cNvCxnSpPr>
          <p:nvPr/>
        </p:nvCxnSpPr>
        <p:spPr>
          <a:xfrm>
            <a:off x="6880352" y="2408297"/>
            <a:ext cx="23164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41421D1D-9E21-D52C-44C7-29E9AEDAD464}"/>
              </a:ext>
            </a:extLst>
          </p:cNvPr>
          <p:cNvCxnSpPr>
            <a:cxnSpLocks/>
          </p:cNvCxnSpPr>
          <p:nvPr/>
        </p:nvCxnSpPr>
        <p:spPr>
          <a:xfrm>
            <a:off x="6323671" y="2406237"/>
            <a:ext cx="212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Text Box 102">
            <a:extLst>
              <a:ext uri="{FF2B5EF4-FFF2-40B4-BE49-F238E27FC236}">
                <a16:creationId xmlns:a16="http://schemas.microsoft.com/office/drawing/2014/main" id="{01170E97-3F68-F479-C1BE-1F9FD3233624}"/>
              </a:ext>
            </a:extLst>
          </p:cNvPr>
          <p:cNvSpPr txBox="1"/>
          <p:nvPr/>
        </p:nvSpPr>
        <p:spPr>
          <a:xfrm>
            <a:off x="6528473" y="3118886"/>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    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226" name="Text Box 103">
            <a:extLst>
              <a:ext uri="{FF2B5EF4-FFF2-40B4-BE49-F238E27FC236}">
                <a16:creationId xmlns:a16="http://schemas.microsoft.com/office/drawing/2014/main" id="{BBB4A422-CADC-ACDE-4680-CD64E59C8890}"/>
              </a:ext>
            </a:extLst>
          </p:cNvPr>
          <p:cNvSpPr txBox="1"/>
          <p:nvPr/>
        </p:nvSpPr>
        <p:spPr>
          <a:xfrm>
            <a:off x="6561995" y="1177196"/>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    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227" name="Straight Connector 226">
            <a:extLst>
              <a:ext uri="{FF2B5EF4-FFF2-40B4-BE49-F238E27FC236}">
                <a16:creationId xmlns:a16="http://schemas.microsoft.com/office/drawing/2014/main" id="{F2C937E7-BB25-45B6-1DBC-FCCAB87F07F5}"/>
              </a:ext>
            </a:extLst>
          </p:cNvPr>
          <p:cNvCxnSpPr>
            <a:cxnSpLocks/>
          </p:cNvCxnSpPr>
          <p:nvPr/>
        </p:nvCxnSpPr>
        <p:spPr>
          <a:xfrm>
            <a:off x="7332150" y="2638797"/>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AFE2BC4B-D39B-568E-048F-341FD83F9D52}"/>
              </a:ext>
            </a:extLst>
          </p:cNvPr>
          <p:cNvCxnSpPr>
            <a:cxnSpLocks/>
          </p:cNvCxnSpPr>
          <p:nvPr/>
        </p:nvCxnSpPr>
        <p:spPr>
          <a:xfrm>
            <a:off x="6778983" y="2640664"/>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EB65607D-A9B1-A60B-452D-BECA4A302723}"/>
              </a:ext>
            </a:extLst>
          </p:cNvPr>
          <p:cNvCxnSpPr>
            <a:cxnSpLocks/>
          </p:cNvCxnSpPr>
          <p:nvPr/>
        </p:nvCxnSpPr>
        <p:spPr>
          <a:xfrm>
            <a:off x="6778983" y="1693912"/>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97BCB651-8B7F-00A7-0347-8145E789DCD1}"/>
              </a:ext>
            </a:extLst>
          </p:cNvPr>
          <p:cNvCxnSpPr>
            <a:cxnSpLocks/>
          </p:cNvCxnSpPr>
          <p:nvPr/>
        </p:nvCxnSpPr>
        <p:spPr>
          <a:xfrm>
            <a:off x="7331220" y="1708587"/>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6632A8D7-5E6B-76A3-15C4-16D3E880E309}"/>
              </a:ext>
            </a:extLst>
          </p:cNvPr>
          <p:cNvCxnSpPr>
            <a:cxnSpLocks/>
          </p:cNvCxnSpPr>
          <p:nvPr/>
        </p:nvCxnSpPr>
        <p:spPr>
          <a:xfrm>
            <a:off x="7444428" y="2413059"/>
            <a:ext cx="286174" cy="37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32" name="Text Box 101">
            <a:extLst>
              <a:ext uri="{FF2B5EF4-FFF2-40B4-BE49-F238E27FC236}">
                <a16:creationId xmlns:a16="http://schemas.microsoft.com/office/drawing/2014/main" id="{51099FFE-9D35-5A85-2F8C-09E322DA25CC}"/>
              </a:ext>
            </a:extLst>
          </p:cNvPr>
          <p:cNvSpPr txBox="1"/>
          <p:nvPr/>
        </p:nvSpPr>
        <p:spPr>
          <a:xfrm>
            <a:off x="7706919" y="2163529"/>
            <a:ext cx="123388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432FF"/>
                </a:solidFill>
                <a:effectLst/>
                <a:latin typeface="Century Gothic" panose="020B0502020202020204" pitchFamily="34" charset="0"/>
                <a:ea typeface="Times New Roman" panose="02020603050405020304" pitchFamily="18" charset="0"/>
              </a:rPr>
              <a:t>C   C</a:t>
            </a:r>
            <a:endParaRPr lang="en-GB" sz="1600" b="1" dirty="0">
              <a:solidFill>
                <a:srgbClr val="0432FF"/>
              </a:solidFill>
              <a:effectLst/>
              <a:latin typeface="Times New Roman" panose="02020603050405020304" pitchFamily="18" charset="0"/>
              <a:ea typeface="Times New Roman" panose="02020603050405020304" pitchFamily="18" charset="0"/>
            </a:endParaRPr>
          </a:p>
        </p:txBody>
      </p:sp>
      <p:cxnSp>
        <p:nvCxnSpPr>
          <p:cNvPr id="233" name="Straight Connector 232">
            <a:extLst>
              <a:ext uri="{FF2B5EF4-FFF2-40B4-BE49-F238E27FC236}">
                <a16:creationId xmlns:a16="http://schemas.microsoft.com/office/drawing/2014/main" id="{B5F425EA-974F-956D-6180-FE8D9DCA3ACF}"/>
              </a:ext>
            </a:extLst>
          </p:cNvPr>
          <p:cNvCxnSpPr>
            <a:cxnSpLocks/>
          </p:cNvCxnSpPr>
          <p:nvPr/>
        </p:nvCxnSpPr>
        <p:spPr>
          <a:xfrm>
            <a:off x="8070981" y="2422585"/>
            <a:ext cx="24328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sp>
        <p:nvSpPr>
          <p:cNvPr id="234" name="Text Box 102">
            <a:extLst>
              <a:ext uri="{FF2B5EF4-FFF2-40B4-BE49-F238E27FC236}">
                <a16:creationId xmlns:a16="http://schemas.microsoft.com/office/drawing/2014/main" id="{BE722A75-ED68-98ED-92A5-D17F223879F0}"/>
              </a:ext>
            </a:extLst>
          </p:cNvPr>
          <p:cNvSpPr txBox="1"/>
          <p:nvPr/>
        </p:nvSpPr>
        <p:spPr>
          <a:xfrm>
            <a:off x="7752965" y="3133173"/>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432FF"/>
                </a:solidFill>
                <a:effectLst/>
                <a:latin typeface="Century Gothic" panose="020B0502020202020204" pitchFamily="34" charset="0"/>
                <a:ea typeface="Times New Roman" panose="02020603050405020304" pitchFamily="18" charset="0"/>
              </a:rPr>
              <a:t>H    H</a:t>
            </a:r>
            <a:endParaRPr lang="en-GB" sz="1600" b="1" dirty="0">
              <a:solidFill>
                <a:srgbClr val="0432FF"/>
              </a:solidFill>
              <a:effectLst/>
              <a:latin typeface="Times New Roman" panose="02020603050405020304" pitchFamily="18" charset="0"/>
              <a:ea typeface="Times New Roman" panose="02020603050405020304" pitchFamily="18" charset="0"/>
            </a:endParaRPr>
          </a:p>
        </p:txBody>
      </p:sp>
      <p:sp>
        <p:nvSpPr>
          <p:cNvPr id="235" name="Text Box 103">
            <a:extLst>
              <a:ext uri="{FF2B5EF4-FFF2-40B4-BE49-F238E27FC236}">
                <a16:creationId xmlns:a16="http://schemas.microsoft.com/office/drawing/2014/main" id="{9A33C4E2-7595-0681-CA31-8E6CF8992E24}"/>
              </a:ext>
            </a:extLst>
          </p:cNvPr>
          <p:cNvSpPr txBox="1"/>
          <p:nvPr/>
        </p:nvSpPr>
        <p:spPr>
          <a:xfrm>
            <a:off x="7701823" y="119148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432FF"/>
                </a:solidFill>
                <a:effectLst/>
                <a:latin typeface="Century Gothic" panose="020B0502020202020204" pitchFamily="34" charset="0"/>
                <a:ea typeface="Times New Roman" panose="02020603050405020304" pitchFamily="18" charset="0"/>
              </a:rPr>
              <a:t>H    H</a:t>
            </a:r>
            <a:endParaRPr lang="en-GB" sz="1600" b="1" dirty="0">
              <a:solidFill>
                <a:srgbClr val="0432FF"/>
              </a:solidFill>
              <a:effectLst/>
              <a:latin typeface="Times New Roman" panose="02020603050405020304" pitchFamily="18" charset="0"/>
              <a:ea typeface="Times New Roman" panose="02020603050405020304" pitchFamily="18" charset="0"/>
            </a:endParaRPr>
          </a:p>
        </p:txBody>
      </p:sp>
      <p:cxnSp>
        <p:nvCxnSpPr>
          <p:cNvPr id="236" name="Straight Connector 235">
            <a:extLst>
              <a:ext uri="{FF2B5EF4-FFF2-40B4-BE49-F238E27FC236}">
                <a16:creationId xmlns:a16="http://schemas.microsoft.com/office/drawing/2014/main" id="{08172303-10BF-1A9B-A997-D9DC1D6CA81E}"/>
              </a:ext>
            </a:extLst>
          </p:cNvPr>
          <p:cNvCxnSpPr>
            <a:cxnSpLocks/>
          </p:cNvCxnSpPr>
          <p:nvPr/>
        </p:nvCxnSpPr>
        <p:spPr>
          <a:xfrm>
            <a:off x="8539710" y="2619218"/>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DC10E14E-9A33-92B7-016C-78D40A466950}"/>
              </a:ext>
            </a:extLst>
          </p:cNvPr>
          <p:cNvCxnSpPr>
            <a:cxnSpLocks/>
          </p:cNvCxnSpPr>
          <p:nvPr/>
        </p:nvCxnSpPr>
        <p:spPr>
          <a:xfrm>
            <a:off x="7901877" y="2638019"/>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7EEA1FC-070E-CDA5-982C-68028603A683}"/>
              </a:ext>
            </a:extLst>
          </p:cNvPr>
          <p:cNvCxnSpPr>
            <a:cxnSpLocks/>
          </p:cNvCxnSpPr>
          <p:nvPr/>
        </p:nvCxnSpPr>
        <p:spPr>
          <a:xfrm>
            <a:off x="7918812" y="1674333"/>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8E62B78-3124-1A3A-273B-A95CA680FC50}"/>
              </a:ext>
            </a:extLst>
          </p:cNvPr>
          <p:cNvCxnSpPr>
            <a:cxnSpLocks/>
          </p:cNvCxnSpPr>
          <p:nvPr/>
        </p:nvCxnSpPr>
        <p:spPr>
          <a:xfrm>
            <a:off x="8521849" y="1689009"/>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95135C8F-EC8B-0D5F-9DC2-1A93951180C5}"/>
              </a:ext>
            </a:extLst>
          </p:cNvPr>
          <p:cNvCxnSpPr>
            <a:cxnSpLocks/>
          </p:cNvCxnSpPr>
          <p:nvPr/>
        </p:nvCxnSpPr>
        <p:spPr>
          <a:xfrm>
            <a:off x="8651987" y="2427347"/>
            <a:ext cx="303764" cy="1149"/>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sp>
        <p:nvSpPr>
          <p:cNvPr id="241" name="Text Box 101">
            <a:extLst>
              <a:ext uri="{FF2B5EF4-FFF2-40B4-BE49-F238E27FC236}">
                <a16:creationId xmlns:a16="http://schemas.microsoft.com/office/drawing/2014/main" id="{3E01794E-E99C-231E-DAC6-09C910E920A3}"/>
              </a:ext>
            </a:extLst>
          </p:cNvPr>
          <p:cNvSpPr txBox="1"/>
          <p:nvPr/>
        </p:nvSpPr>
        <p:spPr>
          <a:xfrm>
            <a:off x="8921884" y="2177818"/>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0B050"/>
                </a:solidFill>
                <a:effectLst/>
                <a:latin typeface="Century Gothic" panose="020B0502020202020204" pitchFamily="34" charset="0"/>
                <a:ea typeface="Times New Roman" panose="02020603050405020304" pitchFamily="18" charset="0"/>
              </a:rPr>
              <a:t>C   C</a:t>
            </a:r>
            <a:endParaRPr lang="en-GB" sz="1600" b="1" dirty="0">
              <a:solidFill>
                <a:srgbClr val="00B050"/>
              </a:solidFill>
              <a:effectLst/>
              <a:latin typeface="Times New Roman" panose="02020603050405020304" pitchFamily="18" charset="0"/>
              <a:ea typeface="Times New Roman" panose="02020603050405020304" pitchFamily="18" charset="0"/>
            </a:endParaRPr>
          </a:p>
        </p:txBody>
      </p:sp>
      <p:cxnSp>
        <p:nvCxnSpPr>
          <p:cNvPr id="242" name="Straight Connector 241">
            <a:extLst>
              <a:ext uri="{FF2B5EF4-FFF2-40B4-BE49-F238E27FC236}">
                <a16:creationId xmlns:a16="http://schemas.microsoft.com/office/drawing/2014/main" id="{1430D3AA-45FE-99EA-4F78-60BD508BEACE}"/>
              </a:ext>
            </a:extLst>
          </p:cNvPr>
          <p:cNvCxnSpPr>
            <a:cxnSpLocks/>
          </p:cNvCxnSpPr>
          <p:nvPr/>
        </p:nvCxnSpPr>
        <p:spPr>
          <a:xfrm>
            <a:off x="9319810" y="2419939"/>
            <a:ext cx="21365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43" name="Text Box 102">
            <a:extLst>
              <a:ext uri="{FF2B5EF4-FFF2-40B4-BE49-F238E27FC236}">
                <a16:creationId xmlns:a16="http://schemas.microsoft.com/office/drawing/2014/main" id="{B6850D92-DBD3-FACD-0E89-9C13B1B85CC6}"/>
              </a:ext>
            </a:extLst>
          </p:cNvPr>
          <p:cNvSpPr txBox="1"/>
          <p:nvPr/>
        </p:nvSpPr>
        <p:spPr>
          <a:xfrm>
            <a:off x="8917132" y="3113594"/>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0B050"/>
                </a:solidFill>
                <a:effectLst/>
                <a:latin typeface="Century Gothic" panose="020B0502020202020204" pitchFamily="34" charset="0"/>
                <a:ea typeface="Times New Roman" panose="02020603050405020304" pitchFamily="18" charset="0"/>
              </a:rPr>
              <a:t>H    H</a:t>
            </a:r>
            <a:endParaRPr lang="en-GB" sz="1600" b="1" dirty="0">
              <a:solidFill>
                <a:srgbClr val="00B050"/>
              </a:solidFill>
              <a:effectLst/>
              <a:latin typeface="Times New Roman" panose="02020603050405020304" pitchFamily="18" charset="0"/>
              <a:ea typeface="Times New Roman" panose="02020603050405020304" pitchFamily="18" charset="0"/>
            </a:endParaRPr>
          </a:p>
        </p:txBody>
      </p:sp>
      <p:sp>
        <p:nvSpPr>
          <p:cNvPr id="244" name="Text Box 103">
            <a:extLst>
              <a:ext uri="{FF2B5EF4-FFF2-40B4-BE49-F238E27FC236}">
                <a16:creationId xmlns:a16="http://schemas.microsoft.com/office/drawing/2014/main" id="{42EEDC59-62F8-50D5-E51D-2406C0B95B4F}"/>
              </a:ext>
            </a:extLst>
          </p:cNvPr>
          <p:cNvSpPr txBox="1"/>
          <p:nvPr/>
        </p:nvSpPr>
        <p:spPr>
          <a:xfrm>
            <a:off x="8899854" y="1205772"/>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0B050"/>
                </a:solidFill>
                <a:effectLst/>
                <a:latin typeface="Century Gothic" panose="020B0502020202020204" pitchFamily="34" charset="0"/>
                <a:ea typeface="Times New Roman" panose="02020603050405020304" pitchFamily="18" charset="0"/>
              </a:rPr>
              <a:t>H    H</a:t>
            </a:r>
            <a:endParaRPr lang="en-GB" sz="1600" b="1" dirty="0">
              <a:solidFill>
                <a:srgbClr val="00B050"/>
              </a:solidFill>
              <a:effectLst/>
              <a:latin typeface="Times New Roman" panose="02020603050405020304" pitchFamily="18" charset="0"/>
              <a:ea typeface="Times New Roman" panose="02020603050405020304" pitchFamily="18" charset="0"/>
            </a:endParaRPr>
          </a:p>
        </p:txBody>
      </p:sp>
      <p:cxnSp>
        <p:nvCxnSpPr>
          <p:cNvPr id="245" name="Straight Connector 244">
            <a:extLst>
              <a:ext uri="{FF2B5EF4-FFF2-40B4-BE49-F238E27FC236}">
                <a16:creationId xmlns:a16="http://schemas.microsoft.com/office/drawing/2014/main" id="{CDDDA4E1-D76D-1A4F-0AEB-7665D9D9D50A}"/>
              </a:ext>
            </a:extLst>
          </p:cNvPr>
          <p:cNvCxnSpPr>
            <a:cxnSpLocks/>
          </p:cNvCxnSpPr>
          <p:nvPr/>
        </p:nvCxnSpPr>
        <p:spPr>
          <a:xfrm>
            <a:off x="9737741" y="2599639"/>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510A6518-2937-C79D-DEA6-81CC3243114F}"/>
              </a:ext>
            </a:extLst>
          </p:cNvPr>
          <p:cNvCxnSpPr>
            <a:cxnSpLocks/>
          </p:cNvCxnSpPr>
          <p:nvPr/>
        </p:nvCxnSpPr>
        <p:spPr>
          <a:xfrm>
            <a:off x="9150710" y="2618440"/>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148A37C4-446A-4281-EED5-DD5A7EA841F1}"/>
              </a:ext>
            </a:extLst>
          </p:cNvPr>
          <p:cNvCxnSpPr>
            <a:cxnSpLocks/>
          </p:cNvCxnSpPr>
          <p:nvPr/>
        </p:nvCxnSpPr>
        <p:spPr>
          <a:xfrm>
            <a:off x="9133777" y="1722488"/>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941D720-34E1-E183-60FE-535DE4ABF8A8}"/>
              </a:ext>
            </a:extLst>
          </p:cNvPr>
          <p:cNvCxnSpPr>
            <a:cxnSpLocks/>
          </p:cNvCxnSpPr>
          <p:nvPr/>
        </p:nvCxnSpPr>
        <p:spPr>
          <a:xfrm>
            <a:off x="9719879" y="1737163"/>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C2C5153D-8F8C-3411-4510-CD3F32F142B7}"/>
              </a:ext>
            </a:extLst>
          </p:cNvPr>
          <p:cNvCxnSpPr>
            <a:cxnSpLocks/>
          </p:cNvCxnSpPr>
          <p:nvPr/>
        </p:nvCxnSpPr>
        <p:spPr>
          <a:xfrm>
            <a:off x="9850013" y="2424703"/>
            <a:ext cx="286179" cy="379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250" name="Text Box 101">
            <a:extLst>
              <a:ext uri="{FF2B5EF4-FFF2-40B4-BE49-F238E27FC236}">
                <a16:creationId xmlns:a16="http://schemas.microsoft.com/office/drawing/2014/main" id="{95AC2DFB-B77E-E2E4-87CA-339E9206482F}"/>
              </a:ext>
            </a:extLst>
          </p:cNvPr>
          <p:cNvSpPr txBox="1"/>
          <p:nvPr/>
        </p:nvSpPr>
        <p:spPr>
          <a:xfrm>
            <a:off x="10097689" y="2175173"/>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7030A0"/>
                </a:solidFill>
                <a:effectLst/>
                <a:latin typeface="Century Gothic" panose="020B0502020202020204" pitchFamily="34" charset="0"/>
                <a:ea typeface="Times New Roman" panose="02020603050405020304" pitchFamily="18" charset="0"/>
              </a:rPr>
              <a:t>C   C</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cxnSp>
        <p:nvCxnSpPr>
          <p:cNvPr id="251" name="Straight Connector 250">
            <a:extLst>
              <a:ext uri="{FF2B5EF4-FFF2-40B4-BE49-F238E27FC236}">
                <a16:creationId xmlns:a16="http://schemas.microsoft.com/office/drawing/2014/main" id="{FBBED2E4-3932-58EB-8973-791C8C284B6F}"/>
              </a:ext>
            </a:extLst>
          </p:cNvPr>
          <p:cNvCxnSpPr>
            <a:cxnSpLocks/>
          </p:cNvCxnSpPr>
          <p:nvPr/>
        </p:nvCxnSpPr>
        <p:spPr>
          <a:xfrm>
            <a:off x="10512549" y="2434229"/>
            <a:ext cx="206249"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252" name="Text Box 102">
            <a:extLst>
              <a:ext uri="{FF2B5EF4-FFF2-40B4-BE49-F238E27FC236}">
                <a16:creationId xmlns:a16="http://schemas.microsoft.com/office/drawing/2014/main" id="{1EB5E18D-A772-23ED-070B-CE2C8322CF7D}"/>
              </a:ext>
            </a:extLst>
          </p:cNvPr>
          <p:cNvSpPr txBox="1"/>
          <p:nvPr/>
        </p:nvSpPr>
        <p:spPr>
          <a:xfrm>
            <a:off x="10126804" y="3178684"/>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7030A0"/>
                </a:solidFill>
                <a:effectLst/>
                <a:latin typeface="Century Gothic" panose="020B0502020202020204" pitchFamily="34" charset="0"/>
                <a:ea typeface="Times New Roman" panose="02020603050405020304" pitchFamily="18" charset="0"/>
              </a:rPr>
              <a:t>H    H</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sp>
        <p:nvSpPr>
          <p:cNvPr id="253" name="Text Box 103">
            <a:extLst>
              <a:ext uri="{FF2B5EF4-FFF2-40B4-BE49-F238E27FC236}">
                <a16:creationId xmlns:a16="http://schemas.microsoft.com/office/drawing/2014/main" id="{7D316560-79B2-9C0A-FA64-6D925CF24FF0}"/>
              </a:ext>
            </a:extLst>
          </p:cNvPr>
          <p:cNvSpPr txBox="1"/>
          <p:nvPr/>
        </p:nvSpPr>
        <p:spPr>
          <a:xfrm>
            <a:off x="10126459" y="1220061"/>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7030A0"/>
                </a:solidFill>
                <a:effectLst/>
                <a:latin typeface="Century Gothic" panose="020B0502020202020204" pitchFamily="34" charset="0"/>
                <a:ea typeface="Times New Roman" panose="02020603050405020304" pitchFamily="18" charset="0"/>
              </a:rPr>
              <a:t>H    H</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cxnSp>
        <p:nvCxnSpPr>
          <p:cNvPr id="254" name="Straight Connector 253">
            <a:extLst>
              <a:ext uri="{FF2B5EF4-FFF2-40B4-BE49-F238E27FC236}">
                <a16:creationId xmlns:a16="http://schemas.microsoft.com/office/drawing/2014/main" id="{F3FCC428-F1E4-CAA7-4E99-ADA3D881E6B5}"/>
              </a:ext>
            </a:extLst>
          </p:cNvPr>
          <p:cNvCxnSpPr>
            <a:cxnSpLocks/>
          </p:cNvCxnSpPr>
          <p:nvPr/>
        </p:nvCxnSpPr>
        <p:spPr>
          <a:xfrm>
            <a:off x="10896613" y="2664728"/>
            <a:ext cx="0" cy="50692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4F1A8A7-A19C-AB63-365A-A70F811A9593}"/>
              </a:ext>
            </a:extLst>
          </p:cNvPr>
          <p:cNvCxnSpPr>
            <a:cxnSpLocks/>
          </p:cNvCxnSpPr>
          <p:nvPr/>
        </p:nvCxnSpPr>
        <p:spPr>
          <a:xfrm>
            <a:off x="10292649" y="2666596"/>
            <a:ext cx="0" cy="50692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B278A1FA-8922-B0C3-12A7-90A7718FF0BA}"/>
              </a:ext>
            </a:extLst>
          </p:cNvPr>
          <p:cNvCxnSpPr>
            <a:cxnSpLocks/>
          </p:cNvCxnSpPr>
          <p:nvPr/>
        </p:nvCxnSpPr>
        <p:spPr>
          <a:xfrm>
            <a:off x="10292649" y="1719844"/>
            <a:ext cx="0" cy="50692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64E3C53-C104-1869-9585-FCEB4395AC9B}"/>
              </a:ext>
            </a:extLst>
          </p:cNvPr>
          <p:cNvCxnSpPr>
            <a:cxnSpLocks/>
          </p:cNvCxnSpPr>
          <p:nvPr/>
        </p:nvCxnSpPr>
        <p:spPr>
          <a:xfrm>
            <a:off x="10895684" y="1751453"/>
            <a:ext cx="0" cy="506927"/>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7E03587-C20C-33E6-3A90-04D08E034DE9}"/>
              </a:ext>
            </a:extLst>
          </p:cNvPr>
          <p:cNvCxnSpPr>
            <a:cxnSpLocks/>
          </p:cNvCxnSpPr>
          <p:nvPr/>
        </p:nvCxnSpPr>
        <p:spPr>
          <a:xfrm>
            <a:off x="11093554" y="2455925"/>
            <a:ext cx="167643" cy="379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 Box 103">
            <a:extLst>
              <a:ext uri="{FF2B5EF4-FFF2-40B4-BE49-F238E27FC236}">
                <a16:creationId xmlns:a16="http://schemas.microsoft.com/office/drawing/2014/main" id="{C1424F3F-79AC-92E2-B148-ED3F8B50AA6A}"/>
              </a:ext>
            </a:extLst>
          </p:cNvPr>
          <p:cNvSpPr txBox="1"/>
          <p:nvPr/>
        </p:nvSpPr>
        <p:spPr>
          <a:xfrm>
            <a:off x="237066" y="4083907"/>
            <a:ext cx="11531601" cy="1013026"/>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400" dirty="0">
                <a:effectLst/>
                <a:latin typeface="Century Gothic" panose="020B0502020202020204" pitchFamily="34" charset="0"/>
                <a:ea typeface="Times New Roman" panose="02020603050405020304" pitchFamily="18" charset="0"/>
              </a:rPr>
              <a:t>In </a:t>
            </a:r>
            <a:r>
              <a:rPr lang="en-GB" sz="2400" b="1" dirty="0">
                <a:effectLst/>
                <a:latin typeface="Century Gothic" panose="020B0502020202020204" pitchFamily="34" charset="0"/>
                <a:ea typeface="Times New Roman" panose="02020603050405020304" pitchFamily="18" charset="0"/>
              </a:rPr>
              <a:t>addition polymerisation</a:t>
            </a:r>
            <a:r>
              <a:rPr lang="en-GB" sz="2400" dirty="0">
                <a:effectLst/>
                <a:latin typeface="Century Gothic" panose="020B0502020202020204" pitchFamily="34" charset="0"/>
                <a:ea typeface="Times New Roman" panose="02020603050405020304" pitchFamily="18" charset="0"/>
              </a:rPr>
              <a:t>, monomers are added together to form a polymer. </a:t>
            </a:r>
          </a:p>
        </p:txBody>
      </p:sp>
      <p:sp>
        <p:nvSpPr>
          <p:cNvPr id="40" name="TextBox 39">
            <a:extLst>
              <a:ext uri="{FF2B5EF4-FFF2-40B4-BE49-F238E27FC236}">
                <a16:creationId xmlns:a16="http://schemas.microsoft.com/office/drawing/2014/main" id="{E2BCF2B3-CF4E-58BB-9D75-D391AA5B1DA2}"/>
              </a:ext>
            </a:extLst>
          </p:cNvPr>
          <p:cNvSpPr txBox="1"/>
          <p:nvPr/>
        </p:nvSpPr>
        <p:spPr>
          <a:xfrm>
            <a:off x="198967" y="5010835"/>
            <a:ext cx="11518900" cy="461665"/>
          </a:xfrm>
          <a:prstGeom prst="rect">
            <a:avLst/>
          </a:prstGeom>
          <a:noFill/>
        </p:spPr>
        <p:txBody>
          <a:bodyPr wrap="square">
            <a:spAutoFit/>
          </a:bodyPr>
          <a:lstStyle/>
          <a:p>
            <a:r>
              <a:rPr lang="en-GB" sz="2400" dirty="0">
                <a:effectLst/>
                <a:latin typeface="Century Gothic" panose="020B0502020202020204" pitchFamily="34" charset="0"/>
                <a:ea typeface="Times New Roman" panose="02020603050405020304" pitchFamily="18" charset="0"/>
              </a:rPr>
              <a:t>For example: </a:t>
            </a:r>
            <a:r>
              <a:rPr lang="en-GB" sz="2400" dirty="0">
                <a:latin typeface="Century Gothic" panose="020B0502020202020204" pitchFamily="34" charset="0"/>
                <a:ea typeface="Times New Roman" panose="02020603050405020304" pitchFamily="18" charset="0"/>
              </a:rPr>
              <a:t>Ethene monomers </a:t>
            </a:r>
            <a:r>
              <a:rPr lang="en-GB" sz="2400" dirty="0">
                <a:latin typeface="Century Gothic" panose="020B0502020202020204" pitchFamily="34" charset="0"/>
                <a:ea typeface="Times New Roman" panose="02020603050405020304" pitchFamily="18" charset="0"/>
                <a:sym typeface="Wingdings" pitchFamily="2" charset="2"/>
              </a:rPr>
              <a:t>are added together to make poly(ethene)</a:t>
            </a:r>
            <a:endParaRPr lang="en-GB" sz="2400" dirty="0">
              <a:effectLst/>
              <a:latin typeface="Century Gothic" panose="020B0502020202020204" pitchFamily="34" charset="0"/>
              <a:ea typeface="Times New Roman" panose="02020603050405020304" pitchFamily="18" charset="0"/>
            </a:endParaRPr>
          </a:p>
        </p:txBody>
      </p:sp>
      <p:sp>
        <p:nvSpPr>
          <p:cNvPr id="41" name="TextBox 40">
            <a:extLst>
              <a:ext uri="{FF2B5EF4-FFF2-40B4-BE49-F238E27FC236}">
                <a16:creationId xmlns:a16="http://schemas.microsoft.com/office/drawing/2014/main" id="{26954A3D-6C25-D048-EC54-A87718BC0FCD}"/>
              </a:ext>
            </a:extLst>
          </p:cNvPr>
          <p:cNvSpPr txBox="1"/>
          <p:nvPr/>
        </p:nvSpPr>
        <p:spPr>
          <a:xfrm>
            <a:off x="198967" y="5620435"/>
            <a:ext cx="11518900" cy="830997"/>
          </a:xfrm>
          <a:prstGeom prst="rect">
            <a:avLst/>
          </a:prstGeom>
          <a:noFill/>
        </p:spPr>
        <p:txBody>
          <a:bodyPr wrap="square">
            <a:spAutoFit/>
          </a:bodyPr>
          <a:lstStyle/>
          <a:p>
            <a:r>
              <a:rPr lang="en-GB" sz="2400" dirty="0">
                <a:latin typeface="Century Gothic" panose="020B0502020202020204" pitchFamily="34" charset="0"/>
                <a:ea typeface="Times New Roman" panose="02020603050405020304" pitchFamily="18" charset="0"/>
              </a:rPr>
              <a:t>The polymer contains all the atoms of the monomers, so there are no other products. </a:t>
            </a:r>
            <a:endParaRPr lang="en-GB" sz="2400" dirty="0">
              <a:effectLst/>
              <a:latin typeface="Century Gothic" panose="020B0502020202020204" pitchFamily="34" charset="0"/>
              <a:ea typeface="Times New Roman" panose="02020603050405020304" pitchFamily="18" charset="0"/>
            </a:endParaRPr>
          </a:p>
        </p:txBody>
      </p:sp>
    </p:spTree>
    <p:extLst>
      <p:ext uri="{BB962C8B-B14F-4D97-AF65-F5344CB8AC3E}">
        <p14:creationId xmlns:p14="http://schemas.microsoft.com/office/powerpoint/2010/main" val="548573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0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0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0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1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1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1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1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1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1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2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2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2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2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2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2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2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2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2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3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3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32"/>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23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3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35"/>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23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237"/>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23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240"/>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241"/>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242"/>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24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44"/>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245"/>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246"/>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247"/>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248"/>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24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50"/>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25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25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253"/>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254"/>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255"/>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256"/>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257"/>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258"/>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38"/>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40"/>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89" grpId="0"/>
      <p:bldP spid="192" grpId="0"/>
      <p:bldP spid="193" grpId="0"/>
      <p:bldP spid="194" grpId="0"/>
      <p:bldP spid="199" grpId="0"/>
      <p:bldP spid="202" grpId="0"/>
      <p:bldP spid="203" grpId="0"/>
      <p:bldP spid="204" grpId="0"/>
      <p:bldP spid="209" grpId="0"/>
      <p:bldP spid="212" grpId="0"/>
      <p:bldP spid="213" grpId="0"/>
      <p:bldP spid="214" grpId="0"/>
      <p:bldP spid="220" grpId="0"/>
      <p:bldP spid="224" grpId="0"/>
      <p:bldP spid="225" grpId="0"/>
      <p:bldP spid="226" grpId="0"/>
      <p:bldP spid="232" grpId="0"/>
      <p:bldP spid="234" grpId="0"/>
      <p:bldP spid="235" grpId="0"/>
      <p:bldP spid="241" grpId="0"/>
      <p:bldP spid="243" grpId="0"/>
      <p:bldP spid="244" grpId="0"/>
      <p:bldP spid="250" grpId="0"/>
      <p:bldP spid="252" grpId="0"/>
      <p:bldP spid="253" grpId="0"/>
      <p:bldP spid="38" grpId="0"/>
      <p:bldP spid="40" grpId="0"/>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E33B-F7E2-1293-8ED0-7374E26EA3BB}"/>
              </a:ext>
            </a:extLst>
          </p:cNvPr>
          <p:cNvSpPr>
            <a:spLocks noGrp="1"/>
          </p:cNvSpPr>
          <p:nvPr>
            <p:ph type="title"/>
          </p:nvPr>
        </p:nvSpPr>
        <p:spPr/>
        <p:txBody>
          <a:bodyPr/>
          <a:lstStyle/>
          <a:p>
            <a:r>
              <a:rPr lang="en-GB" dirty="0">
                <a:latin typeface="Century Gothic" panose="020B0502020202020204" pitchFamily="34" charset="0"/>
              </a:rPr>
              <a:t>Addition Polymerisation</a:t>
            </a:r>
          </a:p>
        </p:txBody>
      </p:sp>
      <p:cxnSp>
        <p:nvCxnSpPr>
          <p:cNvPr id="3" name="Straight Connector 2">
            <a:extLst>
              <a:ext uri="{FF2B5EF4-FFF2-40B4-BE49-F238E27FC236}">
                <a16:creationId xmlns:a16="http://schemas.microsoft.com/office/drawing/2014/main" id="{A38C16DA-CC3A-F1A6-6477-4DBA51FD6CCA}"/>
              </a:ext>
            </a:extLst>
          </p:cNvPr>
          <p:cNvCxnSpPr>
            <a:cxnSpLocks/>
          </p:cNvCxnSpPr>
          <p:nvPr/>
        </p:nvCxnSpPr>
        <p:spPr>
          <a:xfrm>
            <a:off x="905924" y="2411472"/>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52341D5-AFA8-C393-69CA-DD97DD9E11D4}"/>
              </a:ext>
            </a:extLst>
          </p:cNvPr>
          <p:cNvCxnSpPr>
            <a:cxnSpLocks/>
          </p:cNvCxnSpPr>
          <p:nvPr/>
        </p:nvCxnSpPr>
        <p:spPr>
          <a:xfrm>
            <a:off x="901143" y="232098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101">
            <a:extLst>
              <a:ext uri="{FF2B5EF4-FFF2-40B4-BE49-F238E27FC236}">
                <a16:creationId xmlns:a16="http://schemas.microsoft.com/office/drawing/2014/main" id="{D9E1637B-C378-5C20-1509-4970FCE1C90A}"/>
              </a:ext>
            </a:extLst>
          </p:cNvPr>
          <p:cNvSpPr txBox="1"/>
          <p:nvPr/>
        </p:nvSpPr>
        <p:spPr>
          <a:xfrm>
            <a:off x="474131" y="2109552"/>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6" name="Text Box 102">
            <a:extLst>
              <a:ext uri="{FF2B5EF4-FFF2-40B4-BE49-F238E27FC236}">
                <a16:creationId xmlns:a16="http://schemas.microsoft.com/office/drawing/2014/main" id="{8C2AA3C9-1B9D-EB0A-6EED-B1540D1909C8}"/>
              </a:ext>
            </a:extLst>
          </p:cNvPr>
          <p:cNvSpPr txBox="1"/>
          <p:nvPr/>
        </p:nvSpPr>
        <p:spPr>
          <a:xfrm>
            <a:off x="304800" y="3062262"/>
            <a:ext cx="160641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3</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Times New Roman" panose="02020603050405020304" pitchFamily="18" charset="0"/>
              <a:ea typeface="Times New Roman" panose="02020603050405020304" pitchFamily="18" charset="0"/>
            </a:endParaRPr>
          </a:p>
        </p:txBody>
      </p:sp>
      <p:sp>
        <p:nvSpPr>
          <p:cNvPr id="7" name="Text Box 103">
            <a:extLst>
              <a:ext uri="{FF2B5EF4-FFF2-40B4-BE49-F238E27FC236}">
                <a16:creationId xmlns:a16="http://schemas.microsoft.com/office/drawing/2014/main" id="{44C4EF9A-9BD1-FBC9-22F9-3684F6BB8A49}"/>
              </a:ext>
            </a:extLst>
          </p:cNvPr>
          <p:cNvSpPr txBox="1"/>
          <p:nvPr/>
        </p:nvSpPr>
        <p:spPr>
          <a:xfrm>
            <a:off x="519834" y="1154440"/>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79F26BFC-1446-70F4-5F7B-B15B610DB911}"/>
              </a:ext>
            </a:extLst>
          </p:cNvPr>
          <p:cNvCxnSpPr>
            <a:cxnSpLocks/>
          </p:cNvCxnSpPr>
          <p:nvPr/>
        </p:nvCxnSpPr>
        <p:spPr>
          <a:xfrm>
            <a:off x="1493188" y="258217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39339C2-1C4B-63DD-EFBC-77ACAC0000A4}"/>
              </a:ext>
            </a:extLst>
          </p:cNvPr>
          <p:cNvCxnSpPr>
            <a:cxnSpLocks/>
          </p:cNvCxnSpPr>
          <p:nvPr/>
        </p:nvCxnSpPr>
        <p:spPr>
          <a:xfrm>
            <a:off x="686024" y="260097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153CDBE-3815-1929-8497-5490F32F8C0B}"/>
              </a:ext>
            </a:extLst>
          </p:cNvPr>
          <p:cNvCxnSpPr>
            <a:cxnSpLocks/>
          </p:cNvCxnSpPr>
          <p:nvPr/>
        </p:nvCxnSpPr>
        <p:spPr>
          <a:xfrm>
            <a:off x="686024" y="165422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EEA7980-8DA3-31C9-5280-F0DB7C9B9FED}"/>
              </a:ext>
            </a:extLst>
          </p:cNvPr>
          <p:cNvCxnSpPr>
            <a:cxnSpLocks/>
          </p:cNvCxnSpPr>
          <p:nvPr/>
        </p:nvCxnSpPr>
        <p:spPr>
          <a:xfrm>
            <a:off x="1492259" y="1651965"/>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743F38-D160-7EF2-FE8B-9FF5BC3B7FD1}"/>
              </a:ext>
            </a:extLst>
          </p:cNvPr>
          <p:cNvSpPr txBox="1"/>
          <p:nvPr/>
        </p:nvSpPr>
        <p:spPr>
          <a:xfrm>
            <a:off x="1730246" y="2121429"/>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cxnSp>
        <p:nvCxnSpPr>
          <p:cNvPr id="13" name="Straight Connector 12">
            <a:extLst>
              <a:ext uri="{FF2B5EF4-FFF2-40B4-BE49-F238E27FC236}">
                <a16:creationId xmlns:a16="http://schemas.microsoft.com/office/drawing/2014/main" id="{2C34B5AA-F00F-0AAE-C24B-343324F91DE2}"/>
              </a:ext>
            </a:extLst>
          </p:cNvPr>
          <p:cNvCxnSpPr>
            <a:cxnSpLocks/>
          </p:cNvCxnSpPr>
          <p:nvPr/>
        </p:nvCxnSpPr>
        <p:spPr>
          <a:xfrm>
            <a:off x="2641594" y="2426289"/>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B3FDBF1-940B-DF97-6CEC-BFD0F03EA2B1}"/>
              </a:ext>
            </a:extLst>
          </p:cNvPr>
          <p:cNvCxnSpPr>
            <a:cxnSpLocks/>
          </p:cNvCxnSpPr>
          <p:nvPr/>
        </p:nvCxnSpPr>
        <p:spPr>
          <a:xfrm>
            <a:off x="2636813" y="233580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Box 101">
            <a:extLst>
              <a:ext uri="{FF2B5EF4-FFF2-40B4-BE49-F238E27FC236}">
                <a16:creationId xmlns:a16="http://schemas.microsoft.com/office/drawing/2014/main" id="{7D590AEA-F8FB-60E2-3D2E-387AD6D5FE3F}"/>
              </a:ext>
            </a:extLst>
          </p:cNvPr>
          <p:cNvSpPr txBox="1"/>
          <p:nvPr/>
        </p:nvSpPr>
        <p:spPr>
          <a:xfrm>
            <a:off x="2209801" y="2124369"/>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16" name="Text Box 102">
            <a:extLst>
              <a:ext uri="{FF2B5EF4-FFF2-40B4-BE49-F238E27FC236}">
                <a16:creationId xmlns:a16="http://schemas.microsoft.com/office/drawing/2014/main" id="{B8576EB1-7C67-1A8B-D79C-3DA0F10275C1}"/>
              </a:ext>
            </a:extLst>
          </p:cNvPr>
          <p:cNvSpPr txBox="1"/>
          <p:nvPr/>
        </p:nvSpPr>
        <p:spPr>
          <a:xfrm>
            <a:off x="2048934" y="3110947"/>
            <a:ext cx="1631821"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3</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Times New Roman" panose="02020603050405020304" pitchFamily="18" charset="0"/>
              <a:ea typeface="Times New Roman" panose="02020603050405020304" pitchFamily="18" charset="0"/>
            </a:endParaRPr>
          </a:p>
        </p:txBody>
      </p:sp>
      <p:sp>
        <p:nvSpPr>
          <p:cNvPr id="17" name="Text Box 103">
            <a:extLst>
              <a:ext uri="{FF2B5EF4-FFF2-40B4-BE49-F238E27FC236}">
                <a16:creationId xmlns:a16="http://schemas.microsoft.com/office/drawing/2014/main" id="{9696EE16-01A6-C64F-4FCF-2F9C47B75EE6}"/>
              </a:ext>
            </a:extLst>
          </p:cNvPr>
          <p:cNvSpPr txBox="1"/>
          <p:nvPr/>
        </p:nvSpPr>
        <p:spPr>
          <a:xfrm>
            <a:off x="2255504" y="1169257"/>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8" name="Straight Connector 17">
            <a:extLst>
              <a:ext uri="{FF2B5EF4-FFF2-40B4-BE49-F238E27FC236}">
                <a16:creationId xmlns:a16="http://schemas.microsoft.com/office/drawing/2014/main" id="{AD974E01-F8F1-91C7-B576-CF6203736123}"/>
              </a:ext>
            </a:extLst>
          </p:cNvPr>
          <p:cNvCxnSpPr>
            <a:cxnSpLocks/>
          </p:cNvCxnSpPr>
          <p:nvPr/>
        </p:nvCxnSpPr>
        <p:spPr>
          <a:xfrm>
            <a:off x="3228858" y="259699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EDDCA57-DBF3-388C-7AFB-445CC2AB6DA0}"/>
              </a:ext>
            </a:extLst>
          </p:cNvPr>
          <p:cNvCxnSpPr>
            <a:cxnSpLocks/>
          </p:cNvCxnSpPr>
          <p:nvPr/>
        </p:nvCxnSpPr>
        <p:spPr>
          <a:xfrm>
            <a:off x="2421694" y="261579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3F90BA1-0A0E-B4BC-9507-347FCACF23F7}"/>
              </a:ext>
            </a:extLst>
          </p:cNvPr>
          <p:cNvCxnSpPr>
            <a:cxnSpLocks/>
          </p:cNvCxnSpPr>
          <p:nvPr/>
        </p:nvCxnSpPr>
        <p:spPr>
          <a:xfrm>
            <a:off x="2421694" y="166904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13BE05-FE5A-C2FA-7B4D-A890249AD4B9}"/>
              </a:ext>
            </a:extLst>
          </p:cNvPr>
          <p:cNvCxnSpPr>
            <a:cxnSpLocks/>
          </p:cNvCxnSpPr>
          <p:nvPr/>
        </p:nvCxnSpPr>
        <p:spPr>
          <a:xfrm>
            <a:off x="3227929" y="166678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9606393-0807-3213-43E4-0C3D747360EF}"/>
              </a:ext>
            </a:extLst>
          </p:cNvPr>
          <p:cNvSpPr txBox="1"/>
          <p:nvPr/>
        </p:nvSpPr>
        <p:spPr>
          <a:xfrm>
            <a:off x="3601378" y="2153178"/>
            <a:ext cx="369012" cy="461665"/>
          </a:xfrm>
          <a:prstGeom prst="rect">
            <a:avLst/>
          </a:prstGeom>
          <a:noFill/>
        </p:spPr>
        <p:txBody>
          <a:bodyPr wrap="none" rtlCol="0">
            <a:spAutoFit/>
          </a:bodyPr>
          <a:lstStyle/>
          <a:p>
            <a:r>
              <a:rPr lang="en-GB" sz="2400" b="1" dirty="0">
                <a:latin typeface="Century Gothic" panose="020B0502020202020204" pitchFamily="34" charset="0"/>
              </a:rPr>
              <a:t>+</a:t>
            </a:r>
          </a:p>
        </p:txBody>
      </p:sp>
      <p:cxnSp>
        <p:nvCxnSpPr>
          <p:cNvPr id="23" name="Straight Connector 22">
            <a:extLst>
              <a:ext uri="{FF2B5EF4-FFF2-40B4-BE49-F238E27FC236}">
                <a16:creationId xmlns:a16="http://schemas.microsoft.com/office/drawing/2014/main" id="{D8A05189-24FD-F134-A4B1-558BB243C17C}"/>
              </a:ext>
            </a:extLst>
          </p:cNvPr>
          <p:cNvCxnSpPr>
            <a:cxnSpLocks/>
          </p:cNvCxnSpPr>
          <p:nvPr/>
        </p:nvCxnSpPr>
        <p:spPr>
          <a:xfrm>
            <a:off x="4509551" y="243422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D043BAD-9F74-83F1-1DC3-383B73009FE3}"/>
              </a:ext>
            </a:extLst>
          </p:cNvPr>
          <p:cNvCxnSpPr>
            <a:cxnSpLocks/>
          </p:cNvCxnSpPr>
          <p:nvPr/>
        </p:nvCxnSpPr>
        <p:spPr>
          <a:xfrm>
            <a:off x="4504770" y="234373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 Box 101">
            <a:extLst>
              <a:ext uri="{FF2B5EF4-FFF2-40B4-BE49-F238E27FC236}">
                <a16:creationId xmlns:a16="http://schemas.microsoft.com/office/drawing/2014/main" id="{96E3E64D-6EE1-1F45-7E8B-85C3AF222489}"/>
              </a:ext>
            </a:extLst>
          </p:cNvPr>
          <p:cNvSpPr txBox="1"/>
          <p:nvPr/>
        </p:nvSpPr>
        <p:spPr>
          <a:xfrm>
            <a:off x="4077758" y="213230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26" name="Text Box 102">
            <a:extLst>
              <a:ext uri="{FF2B5EF4-FFF2-40B4-BE49-F238E27FC236}">
                <a16:creationId xmlns:a16="http://schemas.microsoft.com/office/drawing/2014/main" id="{02BA27D3-9B8B-D22D-3572-E0CB0A7269F9}"/>
              </a:ext>
            </a:extLst>
          </p:cNvPr>
          <p:cNvSpPr txBox="1"/>
          <p:nvPr/>
        </p:nvSpPr>
        <p:spPr>
          <a:xfrm>
            <a:off x="3860800" y="3135816"/>
            <a:ext cx="155244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3</a:t>
            </a:r>
            <a:r>
              <a:rPr lang="en-GB" sz="2800" b="1" dirty="0">
                <a:effectLst/>
                <a:latin typeface="Century Gothic" panose="020B0502020202020204" pitchFamily="34" charset="0"/>
                <a:ea typeface="Times New Roman" panose="02020603050405020304" pitchFamily="18" charset="0"/>
              </a:rPr>
              <a:t>    H</a:t>
            </a:r>
            <a:endParaRPr lang="en-GB" sz="1600" b="1" dirty="0">
              <a:effectLst/>
              <a:latin typeface="Times New Roman" panose="02020603050405020304" pitchFamily="18" charset="0"/>
              <a:ea typeface="Times New Roman" panose="02020603050405020304" pitchFamily="18" charset="0"/>
            </a:endParaRPr>
          </a:p>
        </p:txBody>
      </p:sp>
      <p:sp>
        <p:nvSpPr>
          <p:cNvPr id="27" name="Text Box 103">
            <a:extLst>
              <a:ext uri="{FF2B5EF4-FFF2-40B4-BE49-F238E27FC236}">
                <a16:creationId xmlns:a16="http://schemas.microsoft.com/office/drawing/2014/main" id="{B9721814-0280-06C3-97BF-C5F29915CCD1}"/>
              </a:ext>
            </a:extLst>
          </p:cNvPr>
          <p:cNvSpPr txBox="1"/>
          <p:nvPr/>
        </p:nvSpPr>
        <p:spPr>
          <a:xfrm>
            <a:off x="4123461" y="1177193"/>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28" name="Straight Connector 27">
            <a:extLst>
              <a:ext uri="{FF2B5EF4-FFF2-40B4-BE49-F238E27FC236}">
                <a16:creationId xmlns:a16="http://schemas.microsoft.com/office/drawing/2014/main" id="{2FCA6087-EE22-609E-9DDD-91394F197A5D}"/>
              </a:ext>
            </a:extLst>
          </p:cNvPr>
          <p:cNvCxnSpPr>
            <a:cxnSpLocks/>
          </p:cNvCxnSpPr>
          <p:nvPr/>
        </p:nvCxnSpPr>
        <p:spPr>
          <a:xfrm>
            <a:off x="5096815" y="260492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6E176F4-81D7-648B-4176-8A8E25498066}"/>
              </a:ext>
            </a:extLst>
          </p:cNvPr>
          <p:cNvCxnSpPr>
            <a:cxnSpLocks/>
          </p:cNvCxnSpPr>
          <p:nvPr/>
        </p:nvCxnSpPr>
        <p:spPr>
          <a:xfrm>
            <a:off x="4289651" y="262372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45F43CA-29C9-958C-DF78-F3FB4DD3F1E9}"/>
              </a:ext>
            </a:extLst>
          </p:cNvPr>
          <p:cNvCxnSpPr>
            <a:cxnSpLocks/>
          </p:cNvCxnSpPr>
          <p:nvPr/>
        </p:nvCxnSpPr>
        <p:spPr>
          <a:xfrm>
            <a:off x="4289651" y="167697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174FA0A-1626-66E1-A5E4-32366B5B7A42}"/>
              </a:ext>
            </a:extLst>
          </p:cNvPr>
          <p:cNvCxnSpPr>
            <a:cxnSpLocks/>
          </p:cNvCxnSpPr>
          <p:nvPr/>
        </p:nvCxnSpPr>
        <p:spPr>
          <a:xfrm>
            <a:off x="5095886" y="167471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7C47F5A8-D901-3A7C-13A7-EAE5574CFFAB}"/>
              </a:ext>
            </a:extLst>
          </p:cNvPr>
          <p:cNvSpPr txBox="1"/>
          <p:nvPr/>
        </p:nvSpPr>
        <p:spPr>
          <a:xfrm>
            <a:off x="1468967" y="4028702"/>
            <a:ext cx="3357033" cy="461665"/>
          </a:xfrm>
          <a:prstGeom prst="rect">
            <a:avLst/>
          </a:prstGeom>
          <a:noFill/>
        </p:spPr>
        <p:txBody>
          <a:bodyPr wrap="square">
            <a:spAutoFit/>
          </a:bodyPr>
          <a:lstStyle/>
          <a:p>
            <a:r>
              <a:rPr lang="en-GB" sz="2400" dirty="0">
                <a:latin typeface="Century Gothic" panose="020B0502020202020204" pitchFamily="34" charset="0"/>
                <a:ea typeface="Times New Roman" panose="02020603050405020304" pitchFamily="18" charset="0"/>
              </a:rPr>
              <a:t>Propene monomers</a:t>
            </a:r>
            <a:endParaRPr lang="en-GB" sz="2400" dirty="0">
              <a:effectLst/>
              <a:latin typeface="Century Gothic" panose="020B0502020202020204" pitchFamily="34" charset="0"/>
              <a:ea typeface="Times New Roman" panose="02020603050405020304" pitchFamily="18" charset="0"/>
            </a:endParaRPr>
          </a:p>
        </p:txBody>
      </p:sp>
      <p:sp>
        <p:nvSpPr>
          <p:cNvPr id="118" name="TextBox 117">
            <a:extLst>
              <a:ext uri="{FF2B5EF4-FFF2-40B4-BE49-F238E27FC236}">
                <a16:creationId xmlns:a16="http://schemas.microsoft.com/office/drawing/2014/main" id="{9B1E235C-AA60-0883-9FE1-365FC8A9C3F5}"/>
              </a:ext>
            </a:extLst>
          </p:cNvPr>
          <p:cNvSpPr txBox="1"/>
          <p:nvPr/>
        </p:nvSpPr>
        <p:spPr>
          <a:xfrm>
            <a:off x="5363507" y="2175404"/>
            <a:ext cx="486030" cy="461665"/>
          </a:xfrm>
          <a:prstGeom prst="rect">
            <a:avLst/>
          </a:prstGeom>
          <a:noFill/>
        </p:spPr>
        <p:txBody>
          <a:bodyPr wrap="square" rtlCol="0">
            <a:spAutoFit/>
          </a:bodyPr>
          <a:lstStyle/>
          <a:p>
            <a:r>
              <a:rPr lang="en-GB" sz="2400" b="1" dirty="0">
                <a:latin typeface="Century Gothic" panose="020B0502020202020204" pitchFamily="34" charset="0"/>
                <a:sym typeface="Wingdings" pitchFamily="2" charset="2"/>
              </a:rPr>
              <a:t></a:t>
            </a:r>
            <a:endParaRPr lang="en-GB" sz="2400" b="1" dirty="0">
              <a:latin typeface="Century Gothic" panose="020B0502020202020204" pitchFamily="34" charset="0"/>
            </a:endParaRPr>
          </a:p>
        </p:txBody>
      </p:sp>
      <p:sp>
        <p:nvSpPr>
          <p:cNvPr id="119" name="Text Box 101">
            <a:extLst>
              <a:ext uri="{FF2B5EF4-FFF2-40B4-BE49-F238E27FC236}">
                <a16:creationId xmlns:a16="http://schemas.microsoft.com/office/drawing/2014/main" id="{B4092EB6-8C56-282F-0856-F204C9438B71}"/>
              </a:ext>
            </a:extLst>
          </p:cNvPr>
          <p:cNvSpPr txBox="1"/>
          <p:nvPr/>
        </p:nvSpPr>
        <p:spPr>
          <a:xfrm>
            <a:off x="6008292" y="2149241"/>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C   C</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120" name="Straight Connector 119">
            <a:extLst>
              <a:ext uri="{FF2B5EF4-FFF2-40B4-BE49-F238E27FC236}">
                <a16:creationId xmlns:a16="http://schemas.microsoft.com/office/drawing/2014/main" id="{BA5306D1-EC25-A692-B7AC-28360B1175FD}"/>
              </a:ext>
            </a:extLst>
          </p:cNvPr>
          <p:cNvCxnSpPr>
            <a:cxnSpLocks/>
          </p:cNvCxnSpPr>
          <p:nvPr/>
        </p:nvCxnSpPr>
        <p:spPr>
          <a:xfrm>
            <a:off x="6389286" y="2408297"/>
            <a:ext cx="23164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809220C-F975-DDE6-A9F8-5C3B78168ECA}"/>
              </a:ext>
            </a:extLst>
          </p:cNvPr>
          <p:cNvCxnSpPr>
            <a:cxnSpLocks/>
          </p:cNvCxnSpPr>
          <p:nvPr/>
        </p:nvCxnSpPr>
        <p:spPr>
          <a:xfrm>
            <a:off x="5832605" y="2406237"/>
            <a:ext cx="21259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 Box 102">
            <a:extLst>
              <a:ext uri="{FF2B5EF4-FFF2-40B4-BE49-F238E27FC236}">
                <a16:creationId xmlns:a16="http://schemas.microsoft.com/office/drawing/2014/main" id="{80C9D641-EC7E-C650-6CEA-BA7B7654B5F1}"/>
              </a:ext>
            </a:extLst>
          </p:cNvPr>
          <p:cNvSpPr txBox="1"/>
          <p:nvPr/>
        </p:nvSpPr>
        <p:spPr>
          <a:xfrm>
            <a:off x="5757333" y="3118886"/>
            <a:ext cx="155258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CH</a:t>
            </a:r>
            <a:r>
              <a:rPr lang="en-GB" sz="2800" b="1" baseline="-25000" dirty="0">
                <a:solidFill>
                  <a:srgbClr val="FF0000"/>
                </a:solidFill>
                <a:effectLst/>
                <a:latin typeface="Century Gothic" panose="020B0502020202020204" pitchFamily="34" charset="0"/>
                <a:ea typeface="Times New Roman" panose="02020603050405020304" pitchFamily="18" charset="0"/>
              </a:rPr>
              <a:t>3</a:t>
            </a:r>
            <a:r>
              <a:rPr lang="en-GB" sz="2800" b="1" dirty="0">
                <a:solidFill>
                  <a:srgbClr val="FF0000"/>
                </a:solidFill>
                <a:effectLst/>
                <a:latin typeface="Century Gothic" panose="020B0502020202020204" pitchFamily="34" charset="0"/>
                <a:ea typeface="Times New Roman" panose="02020603050405020304" pitchFamily="18" charset="0"/>
              </a:rPr>
              <a:t>   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23" name="Text Box 103">
            <a:extLst>
              <a:ext uri="{FF2B5EF4-FFF2-40B4-BE49-F238E27FC236}">
                <a16:creationId xmlns:a16="http://schemas.microsoft.com/office/drawing/2014/main" id="{02CBFC1B-40B9-AFA9-165F-309A0F0C70E6}"/>
              </a:ext>
            </a:extLst>
          </p:cNvPr>
          <p:cNvSpPr txBox="1"/>
          <p:nvPr/>
        </p:nvSpPr>
        <p:spPr>
          <a:xfrm>
            <a:off x="6070929" y="1177196"/>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    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124" name="Straight Connector 123">
            <a:extLst>
              <a:ext uri="{FF2B5EF4-FFF2-40B4-BE49-F238E27FC236}">
                <a16:creationId xmlns:a16="http://schemas.microsoft.com/office/drawing/2014/main" id="{2EB78B2A-1C5E-99C5-4262-D15972C269C8}"/>
              </a:ext>
            </a:extLst>
          </p:cNvPr>
          <p:cNvCxnSpPr>
            <a:cxnSpLocks/>
          </p:cNvCxnSpPr>
          <p:nvPr/>
        </p:nvCxnSpPr>
        <p:spPr>
          <a:xfrm>
            <a:off x="6841084" y="2638797"/>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5F59EC3-E80B-9C27-C7D5-6C577E345072}"/>
              </a:ext>
            </a:extLst>
          </p:cNvPr>
          <p:cNvCxnSpPr>
            <a:cxnSpLocks/>
          </p:cNvCxnSpPr>
          <p:nvPr/>
        </p:nvCxnSpPr>
        <p:spPr>
          <a:xfrm>
            <a:off x="6287917" y="2640664"/>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81379E5-D363-17C0-4EC9-E54AE6CFF86E}"/>
              </a:ext>
            </a:extLst>
          </p:cNvPr>
          <p:cNvCxnSpPr>
            <a:cxnSpLocks/>
          </p:cNvCxnSpPr>
          <p:nvPr/>
        </p:nvCxnSpPr>
        <p:spPr>
          <a:xfrm>
            <a:off x="6287917" y="1693912"/>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0B1EE3D2-060B-04C5-9ADC-5A612F4A3123}"/>
              </a:ext>
            </a:extLst>
          </p:cNvPr>
          <p:cNvCxnSpPr>
            <a:cxnSpLocks/>
          </p:cNvCxnSpPr>
          <p:nvPr/>
        </p:nvCxnSpPr>
        <p:spPr>
          <a:xfrm>
            <a:off x="6840154" y="1708587"/>
            <a:ext cx="0" cy="50692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3BEFF234-1A54-9717-B58B-69195D95D3B1}"/>
              </a:ext>
            </a:extLst>
          </p:cNvPr>
          <p:cNvCxnSpPr>
            <a:cxnSpLocks/>
          </p:cNvCxnSpPr>
          <p:nvPr/>
        </p:nvCxnSpPr>
        <p:spPr>
          <a:xfrm>
            <a:off x="6953362" y="2413059"/>
            <a:ext cx="286174" cy="379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9" name="Text Box 101">
            <a:extLst>
              <a:ext uri="{FF2B5EF4-FFF2-40B4-BE49-F238E27FC236}">
                <a16:creationId xmlns:a16="http://schemas.microsoft.com/office/drawing/2014/main" id="{57AC2575-0D42-35EE-1836-EDF71522268E}"/>
              </a:ext>
            </a:extLst>
          </p:cNvPr>
          <p:cNvSpPr txBox="1"/>
          <p:nvPr/>
        </p:nvSpPr>
        <p:spPr>
          <a:xfrm>
            <a:off x="7300518" y="2163529"/>
            <a:ext cx="123388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432FF"/>
                </a:solidFill>
                <a:effectLst/>
                <a:latin typeface="Century Gothic" panose="020B0502020202020204" pitchFamily="34" charset="0"/>
                <a:ea typeface="Times New Roman" panose="02020603050405020304" pitchFamily="18" charset="0"/>
              </a:rPr>
              <a:t>C   C</a:t>
            </a:r>
            <a:endParaRPr lang="en-GB" sz="1600" b="1" dirty="0">
              <a:solidFill>
                <a:srgbClr val="0432FF"/>
              </a:solidFill>
              <a:effectLst/>
              <a:latin typeface="Times New Roman" panose="02020603050405020304" pitchFamily="18" charset="0"/>
              <a:ea typeface="Times New Roman" panose="02020603050405020304" pitchFamily="18" charset="0"/>
            </a:endParaRPr>
          </a:p>
        </p:txBody>
      </p:sp>
      <p:cxnSp>
        <p:nvCxnSpPr>
          <p:cNvPr id="130" name="Straight Connector 129">
            <a:extLst>
              <a:ext uri="{FF2B5EF4-FFF2-40B4-BE49-F238E27FC236}">
                <a16:creationId xmlns:a16="http://schemas.microsoft.com/office/drawing/2014/main" id="{E6F0D86F-73A9-B36D-D87B-B52F366CD049}"/>
              </a:ext>
            </a:extLst>
          </p:cNvPr>
          <p:cNvCxnSpPr>
            <a:cxnSpLocks/>
          </p:cNvCxnSpPr>
          <p:nvPr/>
        </p:nvCxnSpPr>
        <p:spPr>
          <a:xfrm>
            <a:off x="7664580" y="2422585"/>
            <a:ext cx="243285" cy="0"/>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sp>
        <p:nvSpPr>
          <p:cNvPr id="131" name="Text Box 102">
            <a:extLst>
              <a:ext uri="{FF2B5EF4-FFF2-40B4-BE49-F238E27FC236}">
                <a16:creationId xmlns:a16="http://schemas.microsoft.com/office/drawing/2014/main" id="{A2CF660E-5D0B-4980-8FCD-9255E5D89BA8}"/>
              </a:ext>
            </a:extLst>
          </p:cNvPr>
          <p:cNvSpPr txBox="1"/>
          <p:nvPr/>
        </p:nvSpPr>
        <p:spPr>
          <a:xfrm>
            <a:off x="7145867" y="3116240"/>
            <a:ext cx="154093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432FF"/>
                </a:solidFill>
                <a:effectLst/>
                <a:latin typeface="Century Gothic" panose="020B0502020202020204" pitchFamily="34" charset="0"/>
                <a:ea typeface="Times New Roman" panose="02020603050405020304" pitchFamily="18" charset="0"/>
              </a:rPr>
              <a:t>CH</a:t>
            </a:r>
            <a:r>
              <a:rPr lang="en-GB" sz="2800" b="1" baseline="-25000" dirty="0">
                <a:solidFill>
                  <a:srgbClr val="0432FF"/>
                </a:solidFill>
                <a:effectLst/>
                <a:latin typeface="Century Gothic" panose="020B0502020202020204" pitchFamily="34" charset="0"/>
                <a:ea typeface="Times New Roman" panose="02020603050405020304" pitchFamily="18" charset="0"/>
              </a:rPr>
              <a:t>3</a:t>
            </a:r>
            <a:r>
              <a:rPr lang="en-GB" sz="2800" b="1" dirty="0">
                <a:solidFill>
                  <a:srgbClr val="0432FF"/>
                </a:solidFill>
                <a:effectLst/>
                <a:latin typeface="Century Gothic" panose="020B0502020202020204" pitchFamily="34" charset="0"/>
                <a:ea typeface="Times New Roman" panose="02020603050405020304" pitchFamily="18" charset="0"/>
              </a:rPr>
              <a:t>  H</a:t>
            </a:r>
            <a:endParaRPr lang="en-GB" sz="1600" b="1" dirty="0">
              <a:solidFill>
                <a:srgbClr val="0432FF"/>
              </a:solidFill>
              <a:effectLst/>
              <a:latin typeface="Times New Roman" panose="02020603050405020304" pitchFamily="18" charset="0"/>
              <a:ea typeface="Times New Roman" panose="02020603050405020304" pitchFamily="18" charset="0"/>
            </a:endParaRPr>
          </a:p>
        </p:txBody>
      </p:sp>
      <p:sp>
        <p:nvSpPr>
          <p:cNvPr id="132" name="Text Box 103">
            <a:extLst>
              <a:ext uri="{FF2B5EF4-FFF2-40B4-BE49-F238E27FC236}">
                <a16:creationId xmlns:a16="http://schemas.microsoft.com/office/drawing/2014/main" id="{B4929085-A210-EF80-091A-CC6A7C6DE18E}"/>
              </a:ext>
            </a:extLst>
          </p:cNvPr>
          <p:cNvSpPr txBox="1"/>
          <p:nvPr/>
        </p:nvSpPr>
        <p:spPr>
          <a:xfrm>
            <a:off x="7295422" y="119148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432FF"/>
                </a:solidFill>
                <a:effectLst/>
                <a:latin typeface="Century Gothic" panose="020B0502020202020204" pitchFamily="34" charset="0"/>
                <a:ea typeface="Times New Roman" panose="02020603050405020304" pitchFamily="18" charset="0"/>
              </a:rPr>
              <a:t>H    H</a:t>
            </a:r>
            <a:endParaRPr lang="en-GB" sz="1600" b="1" dirty="0">
              <a:solidFill>
                <a:srgbClr val="0432FF"/>
              </a:solidFill>
              <a:effectLst/>
              <a:latin typeface="Times New Roman" panose="02020603050405020304" pitchFamily="18" charset="0"/>
              <a:ea typeface="Times New Roman" panose="02020603050405020304" pitchFamily="18" charset="0"/>
            </a:endParaRPr>
          </a:p>
        </p:txBody>
      </p:sp>
      <p:cxnSp>
        <p:nvCxnSpPr>
          <p:cNvPr id="133" name="Straight Connector 132">
            <a:extLst>
              <a:ext uri="{FF2B5EF4-FFF2-40B4-BE49-F238E27FC236}">
                <a16:creationId xmlns:a16="http://schemas.microsoft.com/office/drawing/2014/main" id="{22E6B295-A965-3883-38A9-50444E2EB9E2}"/>
              </a:ext>
            </a:extLst>
          </p:cNvPr>
          <p:cNvCxnSpPr>
            <a:cxnSpLocks/>
          </p:cNvCxnSpPr>
          <p:nvPr/>
        </p:nvCxnSpPr>
        <p:spPr>
          <a:xfrm>
            <a:off x="8133309" y="2619218"/>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5638878-9CDF-4310-0506-F8951B601F59}"/>
              </a:ext>
            </a:extLst>
          </p:cNvPr>
          <p:cNvCxnSpPr>
            <a:cxnSpLocks/>
          </p:cNvCxnSpPr>
          <p:nvPr/>
        </p:nvCxnSpPr>
        <p:spPr>
          <a:xfrm>
            <a:off x="7495476" y="2638019"/>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B6E7FE7A-EF2E-BA49-A5E5-79CE4CC107BB}"/>
              </a:ext>
            </a:extLst>
          </p:cNvPr>
          <p:cNvCxnSpPr>
            <a:cxnSpLocks/>
          </p:cNvCxnSpPr>
          <p:nvPr/>
        </p:nvCxnSpPr>
        <p:spPr>
          <a:xfrm>
            <a:off x="7512411" y="1674333"/>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9EE5C7A-A0BF-30EE-8476-74C90C0E3EFC}"/>
              </a:ext>
            </a:extLst>
          </p:cNvPr>
          <p:cNvCxnSpPr>
            <a:cxnSpLocks/>
          </p:cNvCxnSpPr>
          <p:nvPr/>
        </p:nvCxnSpPr>
        <p:spPr>
          <a:xfrm>
            <a:off x="8115448" y="1689009"/>
            <a:ext cx="0" cy="506927"/>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EDEF44F-9A7C-FB10-8BE8-9C5750B8EA46}"/>
              </a:ext>
            </a:extLst>
          </p:cNvPr>
          <p:cNvCxnSpPr>
            <a:cxnSpLocks/>
          </p:cNvCxnSpPr>
          <p:nvPr/>
        </p:nvCxnSpPr>
        <p:spPr>
          <a:xfrm>
            <a:off x="8296385" y="2427347"/>
            <a:ext cx="303764" cy="1149"/>
          </a:xfrm>
          <a:prstGeom prst="line">
            <a:avLst/>
          </a:prstGeom>
          <a:ln w="28575">
            <a:solidFill>
              <a:srgbClr val="0432FF"/>
            </a:solidFill>
          </a:ln>
        </p:spPr>
        <p:style>
          <a:lnRef idx="1">
            <a:schemeClr val="accent1"/>
          </a:lnRef>
          <a:fillRef idx="0">
            <a:schemeClr val="accent1"/>
          </a:fillRef>
          <a:effectRef idx="0">
            <a:schemeClr val="accent1"/>
          </a:effectRef>
          <a:fontRef idx="minor">
            <a:schemeClr val="tx1"/>
          </a:fontRef>
        </p:style>
      </p:cxnSp>
      <p:sp>
        <p:nvSpPr>
          <p:cNvPr id="138" name="Text Box 101">
            <a:extLst>
              <a:ext uri="{FF2B5EF4-FFF2-40B4-BE49-F238E27FC236}">
                <a16:creationId xmlns:a16="http://schemas.microsoft.com/office/drawing/2014/main" id="{A91FE45A-1ACF-38BB-4C98-9A9DBB3609A5}"/>
              </a:ext>
            </a:extLst>
          </p:cNvPr>
          <p:cNvSpPr txBox="1"/>
          <p:nvPr/>
        </p:nvSpPr>
        <p:spPr>
          <a:xfrm>
            <a:off x="8617081" y="2177818"/>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0B050"/>
                </a:solidFill>
                <a:effectLst/>
                <a:latin typeface="Century Gothic" panose="020B0502020202020204" pitchFamily="34" charset="0"/>
                <a:ea typeface="Times New Roman" panose="02020603050405020304" pitchFamily="18" charset="0"/>
              </a:rPr>
              <a:t>C   C</a:t>
            </a:r>
            <a:endParaRPr lang="en-GB" sz="1600" b="1" dirty="0">
              <a:solidFill>
                <a:srgbClr val="00B050"/>
              </a:solidFill>
              <a:effectLst/>
              <a:latin typeface="Times New Roman" panose="02020603050405020304" pitchFamily="18" charset="0"/>
              <a:ea typeface="Times New Roman" panose="02020603050405020304" pitchFamily="18" charset="0"/>
            </a:endParaRPr>
          </a:p>
        </p:txBody>
      </p:sp>
      <p:cxnSp>
        <p:nvCxnSpPr>
          <p:cNvPr id="139" name="Straight Connector 138">
            <a:extLst>
              <a:ext uri="{FF2B5EF4-FFF2-40B4-BE49-F238E27FC236}">
                <a16:creationId xmlns:a16="http://schemas.microsoft.com/office/drawing/2014/main" id="{D6DF3E62-D633-911F-4A57-6E0C9D355F8A}"/>
              </a:ext>
            </a:extLst>
          </p:cNvPr>
          <p:cNvCxnSpPr>
            <a:cxnSpLocks/>
          </p:cNvCxnSpPr>
          <p:nvPr/>
        </p:nvCxnSpPr>
        <p:spPr>
          <a:xfrm>
            <a:off x="9015007" y="2419939"/>
            <a:ext cx="21365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40" name="Text Box 102">
            <a:extLst>
              <a:ext uri="{FF2B5EF4-FFF2-40B4-BE49-F238E27FC236}">
                <a16:creationId xmlns:a16="http://schemas.microsoft.com/office/drawing/2014/main" id="{A983C2D8-B128-5913-9458-197FD6281097}"/>
              </a:ext>
            </a:extLst>
          </p:cNvPr>
          <p:cNvSpPr txBox="1"/>
          <p:nvPr/>
        </p:nvSpPr>
        <p:spPr>
          <a:xfrm>
            <a:off x="8493794" y="3079728"/>
            <a:ext cx="1496871"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0B050"/>
                </a:solidFill>
                <a:effectLst/>
                <a:latin typeface="Century Gothic" panose="020B0502020202020204" pitchFamily="34" charset="0"/>
                <a:ea typeface="Times New Roman" panose="02020603050405020304" pitchFamily="18" charset="0"/>
              </a:rPr>
              <a:t>CH</a:t>
            </a:r>
            <a:r>
              <a:rPr lang="en-GB" sz="2800" b="1" baseline="-25000" dirty="0">
                <a:solidFill>
                  <a:srgbClr val="00B050"/>
                </a:solidFill>
                <a:effectLst/>
                <a:latin typeface="Century Gothic" panose="020B0502020202020204" pitchFamily="34" charset="0"/>
                <a:ea typeface="Times New Roman" panose="02020603050405020304" pitchFamily="18" charset="0"/>
              </a:rPr>
              <a:t>3</a:t>
            </a:r>
            <a:r>
              <a:rPr lang="en-GB" sz="2800" b="1" dirty="0">
                <a:solidFill>
                  <a:srgbClr val="00B050"/>
                </a:solidFill>
                <a:effectLst/>
                <a:latin typeface="Century Gothic" panose="020B0502020202020204" pitchFamily="34" charset="0"/>
                <a:ea typeface="Times New Roman" panose="02020603050405020304" pitchFamily="18" charset="0"/>
              </a:rPr>
              <a:t>  H</a:t>
            </a:r>
            <a:endParaRPr lang="en-GB" sz="1600" b="1" dirty="0">
              <a:solidFill>
                <a:srgbClr val="00B050"/>
              </a:solidFill>
              <a:effectLst/>
              <a:latin typeface="Times New Roman" panose="02020603050405020304" pitchFamily="18" charset="0"/>
              <a:ea typeface="Times New Roman" panose="02020603050405020304" pitchFamily="18" charset="0"/>
            </a:endParaRPr>
          </a:p>
        </p:txBody>
      </p:sp>
      <p:sp>
        <p:nvSpPr>
          <p:cNvPr id="141" name="Text Box 103">
            <a:extLst>
              <a:ext uri="{FF2B5EF4-FFF2-40B4-BE49-F238E27FC236}">
                <a16:creationId xmlns:a16="http://schemas.microsoft.com/office/drawing/2014/main" id="{70F9BFE6-B8B3-6A7D-4DA4-3B05AA3F1535}"/>
              </a:ext>
            </a:extLst>
          </p:cNvPr>
          <p:cNvSpPr txBox="1"/>
          <p:nvPr/>
        </p:nvSpPr>
        <p:spPr>
          <a:xfrm>
            <a:off x="8595051" y="1205772"/>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00B050"/>
                </a:solidFill>
                <a:effectLst/>
                <a:latin typeface="Century Gothic" panose="020B0502020202020204" pitchFamily="34" charset="0"/>
                <a:ea typeface="Times New Roman" panose="02020603050405020304" pitchFamily="18" charset="0"/>
              </a:rPr>
              <a:t>H    H</a:t>
            </a:r>
            <a:endParaRPr lang="en-GB" sz="1600" b="1" dirty="0">
              <a:solidFill>
                <a:srgbClr val="00B050"/>
              </a:solidFill>
              <a:effectLst/>
              <a:latin typeface="Times New Roman" panose="02020603050405020304" pitchFamily="18" charset="0"/>
              <a:ea typeface="Times New Roman" panose="02020603050405020304" pitchFamily="18" charset="0"/>
            </a:endParaRPr>
          </a:p>
        </p:txBody>
      </p:sp>
      <p:cxnSp>
        <p:nvCxnSpPr>
          <p:cNvPr id="142" name="Straight Connector 141">
            <a:extLst>
              <a:ext uri="{FF2B5EF4-FFF2-40B4-BE49-F238E27FC236}">
                <a16:creationId xmlns:a16="http://schemas.microsoft.com/office/drawing/2014/main" id="{4867FBF2-2879-05FA-E884-3B4096BF2CCC}"/>
              </a:ext>
            </a:extLst>
          </p:cNvPr>
          <p:cNvCxnSpPr>
            <a:cxnSpLocks/>
          </p:cNvCxnSpPr>
          <p:nvPr/>
        </p:nvCxnSpPr>
        <p:spPr>
          <a:xfrm>
            <a:off x="9483737" y="2599639"/>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6063E8B-9566-C499-17AB-CCAC3576D182}"/>
              </a:ext>
            </a:extLst>
          </p:cNvPr>
          <p:cNvCxnSpPr>
            <a:cxnSpLocks/>
          </p:cNvCxnSpPr>
          <p:nvPr/>
        </p:nvCxnSpPr>
        <p:spPr>
          <a:xfrm>
            <a:off x="8845907" y="2618440"/>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2433D79-9B7E-F1EA-19DC-22DCB4521E40}"/>
              </a:ext>
            </a:extLst>
          </p:cNvPr>
          <p:cNvCxnSpPr>
            <a:cxnSpLocks/>
          </p:cNvCxnSpPr>
          <p:nvPr/>
        </p:nvCxnSpPr>
        <p:spPr>
          <a:xfrm>
            <a:off x="8828974" y="1722488"/>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80D512E7-4B08-8114-B9FC-D0B7A100DF93}"/>
              </a:ext>
            </a:extLst>
          </p:cNvPr>
          <p:cNvCxnSpPr>
            <a:cxnSpLocks/>
          </p:cNvCxnSpPr>
          <p:nvPr/>
        </p:nvCxnSpPr>
        <p:spPr>
          <a:xfrm>
            <a:off x="9415076" y="1737163"/>
            <a:ext cx="0" cy="506927"/>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AE5B8C91-FD34-E9A6-6AD5-1F45BB403ECF}"/>
              </a:ext>
            </a:extLst>
          </p:cNvPr>
          <p:cNvCxnSpPr>
            <a:cxnSpLocks/>
          </p:cNvCxnSpPr>
          <p:nvPr/>
        </p:nvCxnSpPr>
        <p:spPr>
          <a:xfrm>
            <a:off x="9545210" y="2424703"/>
            <a:ext cx="286179" cy="379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3EDA7F2E-BE61-8C44-13BB-61192F14C825}"/>
              </a:ext>
            </a:extLst>
          </p:cNvPr>
          <p:cNvSpPr txBox="1"/>
          <p:nvPr/>
        </p:nvSpPr>
        <p:spPr>
          <a:xfrm>
            <a:off x="6328834" y="3977902"/>
            <a:ext cx="3966633" cy="461665"/>
          </a:xfrm>
          <a:prstGeom prst="rect">
            <a:avLst/>
          </a:prstGeom>
          <a:noFill/>
        </p:spPr>
        <p:txBody>
          <a:bodyPr wrap="square">
            <a:spAutoFit/>
          </a:bodyPr>
          <a:lstStyle/>
          <a:p>
            <a:r>
              <a:rPr lang="en-GB" sz="2400" dirty="0">
                <a:latin typeface="Century Gothic" panose="020B0502020202020204" pitchFamily="34" charset="0"/>
                <a:ea typeface="Times New Roman" panose="02020603050405020304" pitchFamily="18" charset="0"/>
              </a:rPr>
              <a:t>Poly(propene) polymer</a:t>
            </a:r>
            <a:endParaRPr lang="en-GB" sz="2400" dirty="0">
              <a:effectLst/>
              <a:latin typeface="Century Gothic" panose="020B0502020202020204" pitchFamily="34" charset="0"/>
              <a:ea typeface="Times New Roman" panose="02020603050405020304" pitchFamily="18" charset="0"/>
            </a:endParaRPr>
          </a:p>
        </p:txBody>
      </p:sp>
      <p:sp>
        <p:nvSpPr>
          <p:cNvPr id="33" name="Double Bracket 32">
            <a:extLst>
              <a:ext uri="{FF2B5EF4-FFF2-40B4-BE49-F238E27FC236}">
                <a16:creationId xmlns:a16="http://schemas.microsoft.com/office/drawing/2014/main" id="{6E279D59-B7EF-ACC9-15C6-1B71ACBD71D6}"/>
              </a:ext>
            </a:extLst>
          </p:cNvPr>
          <p:cNvSpPr/>
          <p:nvPr/>
        </p:nvSpPr>
        <p:spPr>
          <a:xfrm>
            <a:off x="5808134" y="1151467"/>
            <a:ext cx="3979333" cy="2590800"/>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96241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1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2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5"/>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26"/>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27"/>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2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2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3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3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33"/>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6"/>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38"/>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4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1"/>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42"/>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4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44"/>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156"/>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2" grpId="0"/>
      <p:bldP spid="15" grpId="0"/>
      <p:bldP spid="16" grpId="0"/>
      <p:bldP spid="17" grpId="0"/>
      <p:bldP spid="22" grpId="0"/>
      <p:bldP spid="25" grpId="0"/>
      <p:bldP spid="26" grpId="0"/>
      <p:bldP spid="27" grpId="0"/>
      <p:bldP spid="80" grpId="0"/>
      <p:bldP spid="118" grpId="0"/>
      <p:bldP spid="119" grpId="0"/>
      <p:bldP spid="122" grpId="0"/>
      <p:bldP spid="123" grpId="0"/>
      <p:bldP spid="129" grpId="0"/>
      <p:bldP spid="131" grpId="0"/>
      <p:bldP spid="132" grpId="0"/>
      <p:bldP spid="138" grpId="0"/>
      <p:bldP spid="140" grpId="0"/>
      <p:bldP spid="141" grpId="0"/>
      <p:bldP spid="156" grpId="0"/>
      <p:bldP spid="33"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E4A929A-B5A3-4B8C-93FC-71F83FD70A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purl.org/dc/elements/1.1/"/>
    <ds:schemaRef ds:uri="http://schemas.microsoft.com/office/2006/metadata/properties"/>
    <ds:schemaRef ds:uri="e7f29ac3-c74a-46a7-9e80-ec6458dc319f"/>
    <ds:schemaRef ds:uri="http://purl.org/dc/dcmitype/"/>
    <ds:schemaRef ds:uri="http://www.w3.org/XML/1998/namespace"/>
    <ds:schemaRef ds:uri="http://schemas.openxmlformats.org/package/2006/metadata/core-properties"/>
    <ds:schemaRef ds:uri="http://schemas.microsoft.com/office/2006/documentManagement/types"/>
    <ds:schemaRef ds:uri="http://schemas.microsoft.com/office/infopath/2007/PartnerControls"/>
    <ds:schemaRef ds:uri="9dd66dd2-dc2f-4e10-8286-f1da66314693"/>
    <ds:schemaRef ds:uri="http://purl.org/dc/te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10062</TotalTime>
  <Words>4397</Words>
  <Application>Microsoft Macintosh PowerPoint</Application>
  <PresentationFormat>Widescreen</PresentationFormat>
  <Paragraphs>491</Paragraphs>
  <Slides>23</Slides>
  <Notes>19</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Cambria Math</vt:lpstr>
      <vt:lpstr>Century Gothic</vt:lpstr>
      <vt:lpstr>Georgia</vt:lpstr>
      <vt:lpstr>PT Sans</vt:lpstr>
      <vt:lpstr>Times New Roman</vt:lpstr>
      <vt:lpstr>Wingdings</vt:lpstr>
      <vt:lpstr>B2.2.11 Feedback lesson</vt:lpstr>
      <vt:lpstr>Making this resource work for you</vt:lpstr>
      <vt:lpstr>PowerPoint Presentation</vt:lpstr>
      <vt:lpstr>PowerPoint Presentation</vt:lpstr>
      <vt:lpstr>PowerPoint Presentation</vt:lpstr>
      <vt:lpstr>C5.1.13</vt:lpstr>
      <vt:lpstr>PowerPoint Presentation</vt:lpstr>
      <vt:lpstr>This is the fix-it portion of the lesson</vt:lpstr>
      <vt:lpstr>Addition Polymerisation</vt:lpstr>
      <vt:lpstr>Addition Polymerisation</vt:lpstr>
      <vt:lpstr>Can you explain the difference between these two terms?</vt:lpstr>
      <vt:lpstr>Why is this called polyethene not polyethane?</vt:lpstr>
      <vt:lpstr>Drill</vt:lpstr>
      <vt:lpstr>Drill answers</vt:lpstr>
      <vt:lpstr>I: Identifying monomers</vt:lpstr>
      <vt:lpstr>We: Identifying monomers</vt:lpstr>
      <vt:lpstr>You: Identifying monomers</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1398</cp:revision>
  <dcterms:created xsi:type="dcterms:W3CDTF">2019-03-21T11:24:14Z</dcterms:created>
  <dcterms:modified xsi:type="dcterms:W3CDTF">2024-04-02T11:31:31Z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